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2"/>
  </p:notesMasterIdLst>
  <p:sldIdLst>
    <p:sldId id="256" r:id="rId22"/>
    <p:sldId id="257" r:id="rId23"/>
    <p:sldId id="258" r:id="rId24"/>
    <p:sldId id="259" r:id="rId25"/>
    <p:sldId id="260" r:id="rId26"/>
    <p:sldId id="261" r:id="rId27"/>
    <p:sldId id="262" r:id="rId28"/>
    <p:sldId id="263" r:id="rId29"/>
    <p:sldId id="264" r:id="rId30"/>
    <p:sldId id="265" r:id="rId31"/>
    <p:sldId id="266" r:id="rId35"/>
    <p:sldId id="267" r:id="rId37"/>
    <p:sldId id="268" r:id="rId38"/>
    <p:sldId id="269" r:id="rId40"/>
    <p:sldId id="270" r:id="rId41"/>
    <p:sldId id="271" r:id="rId42"/>
    <p:sldId id="272" r:id="rId43"/>
    <p:sldId id="273" r:id="rId44"/>
    <p:sldId id="274"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ed Hat Display" charset="1" panose="02010503040201060303"/>
      <p:regular r:id="rId10"/>
    </p:embeddedFont>
    <p:embeddedFont>
      <p:font typeface="Red Hat Display Bold" charset="1" panose="02010803040201060303"/>
      <p:regular r:id="rId11"/>
    </p:embeddedFont>
    <p:embeddedFont>
      <p:font typeface="Red Hat Display Italics" charset="1" panose="020105030402010D0303"/>
      <p:regular r:id="rId12"/>
    </p:embeddedFont>
    <p:embeddedFont>
      <p:font typeface="Red Hat Display Bold Italics" charset="1" panose="020108030402010D0303"/>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The Seasons" charset="1" panose="00000000000000000000"/>
      <p:regular r:id="rId18"/>
    </p:embeddedFont>
    <p:embeddedFont>
      <p:font typeface="The Seasons Bold" charset="1" panose="00000000000000000000"/>
      <p:regular r:id="rId19"/>
    </p:embeddedFont>
    <p:embeddedFont>
      <p:font typeface="The Seasons Italics" charset="1" panose="00000000000000000000"/>
      <p:regular r:id="rId20"/>
    </p:embeddedFont>
    <p:embeddedFont>
      <p:font typeface="The Seasons 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notesMasters/notesMaster1.xml" Type="http://schemas.openxmlformats.org/officeDocument/2006/relationships/notesMaster"/><Relationship Id="rId33" Target="theme/theme2.xml" Type="http://schemas.openxmlformats.org/officeDocument/2006/relationships/theme"/><Relationship Id="rId34" Target="notesSlides/notesSlide1.xml" Type="http://schemas.openxmlformats.org/officeDocument/2006/relationships/notesSlide"/><Relationship Id="rId35" Target="slides/slide11.xml" Type="http://schemas.openxmlformats.org/officeDocument/2006/relationships/slide"/><Relationship Id="rId36" Target="notesSlides/notesSlide2.xml" Type="http://schemas.openxmlformats.org/officeDocument/2006/relationships/notesSlide"/><Relationship Id="rId37" Target="slides/slide12.xml" Type="http://schemas.openxmlformats.org/officeDocument/2006/relationships/slide"/><Relationship Id="rId38" Target="slides/slide13.xml" Type="http://schemas.openxmlformats.org/officeDocument/2006/relationships/slide"/><Relationship Id="rId39" Target="notesSlides/notesSlide3.xml" Type="http://schemas.openxmlformats.org/officeDocument/2006/relationships/notesSlide"/><Relationship Id="rId4" Target="theme/theme1.xml" Type="http://schemas.openxmlformats.org/officeDocument/2006/relationships/theme"/><Relationship Id="rId40" Target="slides/slide14.xml" Type="http://schemas.openxmlformats.org/officeDocument/2006/relationships/slide"/><Relationship Id="rId41" Target="slides/slide15.xml" Type="http://schemas.openxmlformats.org/officeDocument/2006/relationships/slide"/><Relationship Id="rId42" Target="slides/slide16.xml" Type="http://schemas.openxmlformats.org/officeDocument/2006/relationships/slide"/><Relationship Id="rId43" Target="slides/slide17.xml" Type="http://schemas.openxmlformats.org/officeDocument/2006/relationships/slide"/><Relationship Id="rId44" Target="slides/slide18.xml" Type="http://schemas.openxmlformats.org/officeDocument/2006/relationships/slide"/><Relationship Id="rId45" Target="slides/slide1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pada gambar checking outliers pada usia menghasilkan bahwa tidak memiliki outlier </a:t>
            </a:r>
          </a:p>
          <a:p>
            <a:pPr lvl="0"/>
            <a:r>
              <a:rPr lang="en-US"/>
              <a:t/>
            </a:r>
          </a:p>
          <a:p>
            <a:pPr lvl="0"/>
            <a:r>
              <a:rPr lang="en-US"/>
              <a:t>pada gambar kedua yang mayoritas resiko lebih tinggi memiliki penyakit jantung adalah wanita </a:t>
            </a:r>
          </a:p>
          <a:p>
            <a:pPr lvl="0"/>
            <a:r>
              <a:rPr lang="en-US"/>
              <a:t/>
            </a:r>
          </a:p>
          <a:p>
            <a:pPr lvl="0"/>
            <a:r>
              <a:rPr lang="en-US"/>
              <a:t>pada gambar checking bp mengandung outlier.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pada gambar understanding fasting blood sugar vs risk ini tidak adanya perbedaan yang terlihat signifikan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selanjutnya, saya akan menjelaskan visualisasi tree</a:t>
            </a:r>
          </a:p>
          <a:p>
            <a:pPr lvl="0"/>
            <a:r>
              <a:rPr lang="en-US"/>
              <a:t/>
            </a:r>
          </a:p>
          <a:p>
            <a:pPr lvl="0"/>
            <a:r>
              <a:rPr lang="en-US"/>
              <a:t>plot tree</a:t>
            </a:r>
          </a:p>
          <a:p>
            <a:pPr lvl="0"/>
            <a:r>
              <a:rPr lang="en-US"/>
              <a:t>- kalau true ke kiri</a:t>
            </a:r>
          </a:p>
          <a:p>
            <a:pPr lvl="0"/>
            <a:r>
              <a:rPr lang="en-US"/>
              <a:t>- kalau false kanan</a:t>
            </a:r>
          </a:p>
          <a:p>
            <a:pPr lvl="0"/>
            <a:r>
              <a:rPr lang="en-US"/>
              <a:t>- dikotak: yg paling atas itu penentu atau feature</a:t>
            </a:r>
          </a:p>
          <a:p>
            <a:pPr lvl="0"/>
            <a:r>
              <a:rPr lang="en-US"/>
              <a:t>feature di root dipilih berdasarkan nilai impurity yang sedikit</a:t>
            </a:r>
          </a:p>
          <a:p>
            <a:pPr lvl="0"/>
            <a:r>
              <a:rPr lang="en-US"/>
              <a:t>- gini : impurity</a:t>
            </a:r>
          </a:p>
          <a:p>
            <a:pPr lvl="0"/>
            <a:r>
              <a:rPr lang="en-US"/>
              <a:t>(banyaknya mixture antara value ya dan tidak)</a:t>
            </a:r>
          </a:p>
          <a:p>
            <a:pPr lvl="0"/>
            <a:r>
              <a:rPr lang="en-US"/>
              <a:t>- sample: data yang akan digunakan pada kotak setelah split</a:t>
            </a:r>
          </a:p>
          <a:p>
            <a:pPr lvl="0"/>
            <a:r>
              <a:rPr lang="en-US"/>
              <a:t>- values: output(1=ya, 0=tidak)</a:t>
            </a:r>
          </a:p>
          <a:p>
            <a:pPr lvl="0"/>
            <a:r>
              <a:rPr lang="en-US"/>
              <a:t>- class= berdasarkan output values terbanyak</a:t>
            </a:r>
          </a:p>
          <a:p>
            <a:pPr lvl="0"/>
            <a:r>
              <a:rPr lang="en-US"/>
              <a:t/>
            </a:r>
          </a:p>
          <a:p>
            <a:pPr lvl="0"/>
            <a:r>
              <a:rPr lang="en-US"/>
              <a:t>kedalaman tree adalah 2</a:t>
            </a:r>
          </a:p>
          <a:p>
            <a:pPr lvl="0"/>
            <a:r>
              <a:rPr lang="en-US"/>
              <a:t/>
            </a:r>
          </a:p>
          <a:p>
            <a:pPr lvl="0"/>
            <a:r>
              <a:rPr lang="en-US"/>
              <a:t>pohon akan berhenti jika </a:t>
            </a:r>
          </a:p>
          <a:p>
            <a:pPr lvl="0"/>
            <a:r>
              <a:rPr lang="en-US"/>
              <a:t>cp jadi penentu paling atas karena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jpeg" Type="http://schemas.openxmlformats.org/officeDocument/2006/relationships/image"/><Relationship Id="rId4" Target="../media/image34.jpeg" Type="http://schemas.openxmlformats.org/officeDocument/2006/relationships/image"/><Relationship Id="rId5"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2D2C0"/>
        </a:solidFill>
      </p:bgPr>
    </p:bg>
    <p:spTree>
      <p:nvGrpSpPr>
        <p:cNvPr id="1" name=""/>
        <p:cNvGrpSpPr/>
        <p:nvPr/>
      </p:nvGrpSpPr>
      <p:grpSpPr>
        <a:xfrm>
          <a:off x="0" y="0"/>
          <a:ext cx="0" cy="0"/>
          <a:chOff x="0" y="0"/>
          <a:chExt cx="0" cy="0"/>
        </a:xfrm>
      </p:grpSpPr>
      <p:sp>
        <p:nvSpPr>
          <p:cNvPr name="AutoShape 2" id="2"/>
          <p:cNvSpPr/>
          <p:nvPr/>
        </p:nvSpPr>
        <p:spPr>
          <a:xfrm rot="0">
            <a:off x="0" y="10063115"/>
            <a:ext cx="18288000" cy="0"/>
          </a:xfrm>
          <a:prstGeom prst="line">
            <a:avLst/>
          </a:prstGeom>
          <a:ln cap="rnd" w="19050">
            <a:solidFill>
              <a:srgbClr val="464485"/>
            </a:solidFill>
            <a:prstDash val="solid"/>
            <a:headEnd type="none" len="sm" w="sm"/>
            <a:tailEnd type="none" len="sm" w="sm"/>
          </a:ln>
        </p:spPr>
      </p:sp>
      <p:sp>
        <p:nvSpPr>
          <p:cNvPr name="AutoShape 3" id="3"/>
          <p:cNvSpPr/>
          <p:nvPr/>
        </p:nvSpPr>
        <p:spPr>
          <a:xfrm rot="0">
            <a:off x="0" y="204835"/>
            <a:ext cx="18288000" cy="0"/>
          </a:xfrm>
          <a:prstGeom prst="line">
            <a:avLst/>
          </a:prstGeom>
          <a:ln cap="rnd" w="19050">
            <a:solidFill>
              <a:srgbClr val="464485"/>
            </a:solidFill>
            <a:prstDash val="solid"/>
            <a:headEnd type="none" len="sm" w="sm"/>
            <a:tailEnd type="none" len="sm" w="sm"/>
          </a:ln>
        </p:spPr>
      </p:sp>
      <p:sp>
        <p:nvSpPr>
          <p:cNvPr name="AutoShape 4" id="4"/>
          <p:cNvSpPr/>
          <p:nvPr/>
        </p:nvSpPr>
        <p:spPr>
          <a:xfrm rot="0">
            <a:off x="9750503" y="1762244"/>
            <a:ext cx="2483937" cy="0"/>
          </a:xfrm>
          <a:prstGeom prst="line">
            <a:avLst/>
          </a:prstGeom>
          <a:ln cap="flat" w="19050">
            <a:solidFill>
              <a:srgbClr val="464485"/>
            </a:solidFill>
            <a:prstDash val="solid"/>
            <a:headEnd type="none" len="sm" w="sm"/>
            <a:tailEnd type="none" len="sm" w="sm"/>
          </a:ln>
        </p:spPr>
      </p:sp>
      <p:sp>
        <p:nvSpPr>
          <p:cNvPr name="AutoShape 5" id="5"/>
          <p:cNvSpPr/>
          <p:nvPr/>
        </p:nvSpPr>
        <p:spPr>
          <a:xfrm rot="0">
            <a:off x="9750503" y="5961056"/>
            <a:ext cx="6358403" cy="0"/>
          </a:xfrm>
          <a:prstGeom prst="line">
            <a:avLst/>
          </a:prstGeom>
          <a:ln cap="rnd" w="19050">
            <a:solidFill>
              <a:srgbClr val="464485"/>
            </a:solidFill>
            <a:prstDash val="solid"/>
            <a:headEnd type="none" len="sm" w="sm"/>
            <a:tailEnd type="none" len="sm" w="sm"/>
          </a:ln>
        </p:spPr>
      </p:sp>
      <p:sp>
        <p:nvSpPr>
          <p:cNvPr name="AutoShape 6" id="6"/>
          <p:cNvSpPr/>
          <p:nvPr/>
        </p:nvSpPr>
        <p:spPr>
          <a:xfrm rot="0">
            <a:off x="9750503" y="6761156"/>
            <a:ext cx="6358403" cy="0"/>
          </a:xfrm>
          <a:prstGeom prst="line">
            <a:avLst/>
          </a:prstGeom>
          <a:ln cap="rnd" w="19050">
            <a:solidFill>
              <a:srgbClr val="464485"/>
            </a:solidFill>
            <a:prstDash val="solid"/>
            <a:headEnd type="none" len="sm" w="sm"/>
            <a:tailEnd type="none" len="sm" w="sm"/>
          </a:ln>
        </p:spPr>
      </p:sp>
      <p:grpSp>
        <p:nvGrpSpPr>
          <p:cNvPr name="Group 7" id="7"/>
          <p:cNvGrpSpPr/>
          <p:nvPr/>
        </p:nvGrpSpPr>
        <p:grpSpPr>
          <a:xfrm rot="0">
            <a:off x="12050293" y="7295731"/>
            <a:ext cx="1758822" cy="677926"/>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09D32"/>
            </a:solidFill>
          </p:spPr>
        </p:sp>
      </p:grpSp>
      <p:grpSp>
        <p:nvGrpSpPr>
          <p:cNvPr name="Group 9" id="9"/>
          <p:cNvGrpSpPr/>
          <p:nvPr/>
        </p:nvGrpSpPr>
        <p:grpSpPr>
          <a:xfrm rot="0">
            <a:off x="0" y="0"/>
            <a:ext cx="6613482" cy="10287000"/>
            <a:chOff x="0" y="0"/>
            <a:chExt cx="8817976" cy="13716000"/>
          </a:xfrm>
        </p:grpSpPr>
        <p:pic>
          <p:nvPicPr>
            <p:cNvPr name="Picture 10" id="10"/>
            <p:cNvPicPr>
              <a:picLocks noChangeAspect="true"/>
            </p:cNvPicPr>
            <p:nvPr/>
          </p:nvPicPr>
          <p:blipFill>
            <a:blip r:embed="rId2"/>
            <a:srcRect l="29668" t="0" r="29668" b="0"/>
            <a:stretch>
              <a:fillRect/>
            </a:stretch>
          </p:blipFill>
          <p:spPr>
            <a:xfrm>
              <a:off x="0" y="0"/>
              <a:ext cx="8817976" cy="13716000"/>
            </a:xfrm>
            <a:prstGeom prst="rect">
              <a:avLst/>
            </a:prstGeom>
          </p:spPr>
        </p:pic>
      </p:grpSp>
      <p:grpSp>
        <p:nvGrpSpPr>
          <p:cNvPr name="Group 11" id="11"/>
          <p:cNvGrpSpPr>
            <a:grpSpLocks noChangeAspect="true"/>
          </p:cNvGrpSpPr>
          <p:nvPr/>
        </p:nvGrpSpPr>
        <p:grpSpPr>
          <a:xfrm rot="0">
            <a:off x="4703719" y="1323975"/>
            <a:ext cx="3819525" cy="7639050"/>
            <a:chOff x="0" y="0"/>
            <a:chExt cx="3175000" cy="6350000"/>
          </a:xfrm>
        </p:grpSpPr>
        <p:sp>
          <p:nvSpPr>
            <p:cNvPr name="Freeform 12" id="12"/>
            <p:cNvSpPr/>
            <p:nvPr/>
          </p:nvSpPr>
          <p:spPr>
            <a:xfrm>
              <a:off x="0" y="0"/>
              <a:ext cx="3175000" cy="6350000"/>
            </a:xfrm>
            <a:custGeom>
              <a:avLst/>
              <a:gdLst/>
              <a:ahLst/>
              <a:cxnLst/>
              <a:rect r="r" b="b" t="t" l="l"/>
              <a:pathLst>
                <a:path h="6350000" w="3175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2"/>
              <a:stretch>
                <a:fillRect l="-192126" r="-24078" t="0" b="0"/>
              </a:stretch>
            </a:blipFill>
          </p:spPr>
        </p:sp>
      </p:grpSp>
      <p:pic>
        <p:nvPicPr>
          <p:cNvPr name="Picture 13" id="13"/>
          <p:cNvPicPr>
            <a:picLocks noChangeAspect="true"/>
          </p:cNvPicPr>
          <p:nvPr/>
        </p:nvPicPr>
        <p:blipFill>
          <a:blip r:embed="rId3"/>
          <a:srcRect l="0" t="0" r="0" b="0"/>
          <a:stretch>
            <a:fillRect/>
          </a:stretch>
        </p:blipFill>
        <p:spPr>
          <a:xfrm flipH="false" flipV="false" rot="0">
            <a:off x="16108905" y="1028700"/>
            <a:ext cx="1128273" cy="1127145"/>
          </a:xfrm>
          <a:prstGeom prst="rect">
            <a:avLst/>
          </a:prstGeom>
        </p:spPr>
      </p:pic>
      <p:sp>
        <p:nvSpPr>
          <p:cNvPr name="TextBox 14" id="14"/>
          <p:cNvSpPr txBox="true"/>
          <p:nvPr/>
        </p:nvSpPr>
        <p:spPr>
          <a:xfrm rot="-5400000">
            <a:off x="17189782" y="2341386"/>
            <a:ext cx="594582" cy="245996"/>
          </a:xfrm>
          <a:prstGeom prst="rect">
            <a:avLst/>
          </a:prstGeom>
        </p:spPr>
        <p:txBody>
          <a:bodyPr anchor="t" rtlCol="false" tIns="0" lIns="0" bIns="0" rIns="0">
            <a:spAutoFit/>
          </a:bodyPr>
          <a:lstStyle/>
          <a:p>
            <a:pPr>
              <a:lnSpc>
                <a:spcPts val="1680"/>
              </a:lnSpc>
            </a:pPr>
            <a:r>
              <a:rPr lang="en-US" spc="486" sz="1200">
                <a:solidFill>
                  <a:srgbClr val="464485"/>
                </a:solidFill>
                <a:latin typeface="Red Hat Display Bold"/>
              </a:rPr>
              <a:t>2022</a:t>
            </a:r>
          </a:p>
        </p:txBody>
      </p:sp>
      <p:sp>
        <p:nvSpPr>
          <p:cNvPr name="TextBox 15" id="15"/>
          <p:cNvSpPr txBox="true"/>
          <p:nvPr/>
        </p:nvSpPr>
        <p:spPr>
          <a:xfrm rot="0">
            <a:off x="9750503" y="2289338"/>
            <a:ext cx="7033610" cy="3061969"/>
          </a:xfrm>
          <a:prstGeom prst="rect">
            <a:avLst/>
          </a:prstGeom>
        </p:spPr>
        <p:txBody>
          <a:bodyPr anchor="t" rtlCol="false" tIns="0" lIns="0" bIns="0" rIns="0">
            <a:spAutoFit/>
          </a:bodyPr>
          <a:lstStyle/>
          <a:p>
            <a:pPr>
              <a:lnSpc>
                <a:spcPts val="4841"/>
              </a:lnSpc>
            </a:pPr>
            <a:r>
              <a:rPr lang="en-US" sz="4000">
                <a:solidFill>
                  <a:srgbClr val="464485"/>
                </a:solidFill>
                <a:latin typeface="The Seasons"/>
              </a:rPr>
              <a:t>Memprediksi Kemungkinan Seseorang Mengalami Serangan Jantung Menggunakan Algoritma Decision Tree</a:t>
            </a:r>
          </a:p>
        </p:txBody>
      </p:sp>
      <p:sp>
        <p:nvSpPr>
          <p:cNvPr name="TextBox 16" id="16"/>
          <p:cNvSpPr txBox="true"/>
          <p:nvPr/>
        </p:nvSpPr>
        <p:spPr>
          <a:xfrm rot="0">
            <a:off x="9750503" y="8299268"/>
            <a:ext cx="6358403" cy="369951"/>
          </a:xfrm>
          <a:prstGeom prst="rect">
            <a:avLst/>
          </a:prstGeom>
        </p:spPr>
        <p:txBody>
          <a:bodyPr anchor="t" rtlCol="false" tIns="0" lIns="0" bIns="0" rIns="0">
            <a:spAutoFit/>
          </a:bodyPr>
          <a:lstStyle/>
          <a:p>
            <a:pPr algn="ctr">
              <a:lnSpc>
                <a:spcPts val="3222"/>
              </a:lnSpc>
            </a:pPr>
            <a:r>
              <a:rPr lang="en-US" spc="57" sz="1800">
                <a:solidFill>
                  <a:srgbClr val="464485"/>
                </a:solidFill>
                <a:latin typeface="Red Hat Display Bold"/>
              </a:rPr>
              <a:t>Data Modeling</a:t>
            </a:r>
          </a:p>
        </p:txBody>
      </p:sp>
      <p:sp>
        <p:nvSpPr>
          <p:cNvPr name="TextBox 17" id="17"/>
          <p:cNvSpPr txBox="true"/>
          <p:nvPr/>
        </p:nvSpPr>
        <p:spPr>
          <a:xfrm rot="0">
            <a:off x="12050293" y="7397331"/>
            <a:ext cx="1758822" cy="369951"/>
          </a:xfrm>
          <a:prstGeom prst="rect">
            <a:avLst/>
          </a:prstGeom>
        </p:spPr>
        <p:txBody>
          <a:bodyPr anchor="t" rtlCol="false" tIns="0" lIns="0" bIns="0" rIns="0">
            <a:spAutoFit/>
          </a:bodyPr>
          <a:lstStyle/>
          <a:p>
            <a:pPr algn="ctr">
              <a:lnSpc>
                <a:spcPts val="3222"/>
              </a:lnSpc>
            </a:pPr>
            <a:r>
              <a:rPr lang="en-US" spc="57" sz="1800">
                <a:solidFill>
                  <a:srgbClr val="FFFFFF"/>
                </a:solidFill>
                <a:latin typeface="Red Hat Display Bold"/>
              </a:rPr>
              <a:t>2022</a:t>
            </a:r>
          </a:p>
        </p:txBody>
      </p:sp>
      <p:sp>
        <p:nvSpPr>
          <p:cNvPr name="TextBox 18" id="18"/>
          <p:cNvSpPr txBox="true"/>
          <p:nvPr/>
        </p:nvSpPr>
        <p:spPr>
          <a:xfrm rot="0">
            <a:off x="9750503" y="6107499"/>
            <a:ext cx="6358403" cy="402590"/>
          </a:xfrm>
          <a:prstGeom prst="rect">
            <a:avLst/>
          </a:prstGeom>
        </p:spPr>
        <p:txBody>
          <a:bodyPr anchor="t" rtlCol="false" tIns="0" lIns="0" bIns="0" rIns="0">
            <a:spAutoFit/>
          </a:bodyPr>
          <a:lstStyle/>
          <a:p>
            <a:pPr algn="ctr">
              <a:lnSpc>
                <a:spcPts val="3579"/>
              </a:lnSpc>
            </a:pPr>
            <a:r>
              <a:rPr lang="en-US" sz="1999">
                <a:solidFill>
                  <a:srgbClr val="464485"/>
                </a:solidFill>
                <a:latin typeface="Red Hat Display Bold"/>
              </a:rPr>
              <a:t>KELOMPOK 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2D2C0"/>
        </a:solidFill>
      </p:bgPr>
    </p:bg>
    <p:spTree>
      <p:nvGrpSpPr>
        <p:cNvPr id="1" name=""/>
        <p:cNvGrpSpPr/>
        <p:nvPr/>
      </p:nvGrpSpPr>
      <p:grpSpPr>
        <a:xfrm>
          <a:off x="0" y="0"/>
          <a:ext cx="0" cy="0"/>
          <a:chOff x="0" y="0"/>
          <a:chExt cx="0" cy="0"/>
        </a:xfrm>
      </p:grpSpPr>
      <p:sp>
        <p:nvSpPr>
          <p:cNvPr name="AutoShape 2" id="2"/>
          <p:cNvSpPr/>
          <p:nvPr/>
        </p:nvSpPr>
        <p:spPr>
          <a:xfrm rot="0">
            <a:off x="7799851" y="3771900"/>
            <a:ext cx="9459449" cy="0"/>
          </a:xfrm>
          <a:prstGeom prst="line">
            <a:avLst/>
          </a:prstGeom>
          <a:ln cap="rnd" w="19050">
            <a:solidFill>
              <a:srgbClr val="464485"/>
            </a:solidFill>
            <a:prstDash val="solid"/>
            <a:headEnd type="none" len="sm" w="sm"/>
            <a:tailEnd type="none" len="sm" w="sm"/>
          </a:ln>
        </p:spPr>
      </p:sp>
      <p:sp>
        <p:nvSpPr>
          <p:cNvPr name="AutoShape 3" id="3"/>
          <p:cNvSpPr/>
          <p:nvPr/>
        </p:nvSpPr>
        <p:spPr>
          <a:xfrm rot="-5400000">
            <a:off x="12125325" y="5133975"/>
            <a:ext cx="10287000" cy="0"/>
          </a:xfrm>
          <a:prstGeom prst="line">
            <a:avLst/>
          </a:prstGeom>
          <a:ln cap="rnd" w="19050">
            <a:solidFill>
              <a:srgbClr val="464485"/>
            </a:solidFill>
            <a:prstDash val="solid"/>
            <a:headEnd type="none" len="sm" w="sm"/>
            <a:tailEnd type="none" len="sm" w="sm"/>
          </a:ln>
        </p:spPr>
      </p:sp>
      <p:sp>
        <p:nvSpPr>
          <p:cNvPr name="AutoShape 4" id="4"/>
          <p:cNvSpPr/>
          <p:nvPr/>
        </p:nvSpPr>
        <p:spPr>
          <a:xfrm rot="-5400000">
            <a:off x="2646826" y="5133975"/>
            <a:ext cx="10287000" cy="0"/>
          </a:xfrm>
          <a:prstGeom prst="line">
            <a:avLst/>
          </a:prstGeom>
          <a:ln cap="rnd" w="19050">
            <a:solidFill>
              <a:srgbClr val="464485"/>
            </a:solidFill>
            <a:prstDash val="solid"/>
            <a:headEnd type="none" len="sm" w="sm"/>
            <a:tailEnd type="none" len="sm" w="sm"/>
          </a:ln>
        </p:spPr>
      </p:sp>
      <p:sp>
        <p:nvSpPr>
          <p:cNvPr name="AutoShape 5" id="5"/>
          <p:cNvSpPr/>
          <p:nvPr/>
        </p:nvSpPr>
        <p:spPr>
          <a:xfrm rot="-5400000">
            <a:off x="15478930" y="8335890"/>
            <a:ext cx="1825771" cy="0"/>
          </a:xfrm>
          <a:prstGeom prst="line">
            <a:avLst/>
          </a:prstGeom>
          <a:ln cap="rnd" w="19050">
            <a:solidFill>
              <a:srgbClr val="464485"/>
            </a:solidFill>
            <a:prstDash val="solid"/>
            <a:headEnd type="none" len="sm" w="sm"/>
            <a:tailEnd type="none" len="sm" w="sm"/>
          </a:ln>
        </p:spPr>
      </p:sp>
      <p:pic>
        <p:nvPicPr>
          <p:cNvPr name="Picture 6" id="6"/>
          <p:cNvPicPr>
            <a:picLocks noChangeAspect="true"/>
          </p:cNvPicPr>
          <p:nvPr/>
        </p:nvPicPr>
        <p:blipFill>
          <a:blip r:embed="rId3"/>
          <a:srcRect l="0" t="0" r="0" b="0"/>
          <a:stretch>
            <a:fillRect/>
          </a:stretch>
        </p:blipFill>
        <p:spPr>
          <a:xfrm flipH="false" flipV="false" rot="0">
            <a:off x="16108905" y="1028700"/>
            <a:ext cx="1128273" cy="1127145"/>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028700" y="514802"/>
            <a:ext cx="4411297" cy="4114800"/>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1028700" y="4977559"/>
            <a:ext cx="6280226" cy="3766843"/>
          </a:xfrm>
          <a:prstGeom prst="rect">
            <a:avLst/>
          </a:prstGeom>
        </p:spPr>
      </p:pic>
      <p:pic>
        <p:nvPicPr>
          <p:cNvPr name="Picture 9" id="9"/>
          <p:cNvPicPr>
            <a:picLocks noChangeAspect="true"/>
          </p:cNvPicPr>
          <p:nvPr/>
        </p:nvPicPr>
        <p:blipFill>
          <a:blip r:embed="rId6"/>
          <a:srcRect l="0" t="0" r="0" b="0"/>
          <a:stretch>
            <a:fillRect/>
          </a:stretch>
        </p:blipFill>
        <p:spPr>
          <a:xfrm flipH="false" flipV="false" rot="0">
            <a:off x="8141512" y="4091598"/>
            <a:ext cx="4169245" cy="3283280"/>
          </a:xfrm>
          <a:prstGeom prst="rect">
            <a:avLst/>
          </a:prstGeom>
        </p:spPr>
      </p:pic>
      <p:pic>
        <p:nvPicPr>
          <p:cNvPr name="Picture 10" id="10"/>
          <p:cNvPicPr>
            <a:picLocks noChangeAspect="true"/>
          </p:cNvPicPr>
          <p:nvPr/>
        </p:nvPicPr>
        <p:blipFill>
          <a:blip r:embed="rId7"/>
          <a:srcRect l="0" t="0" r="0" b="0"/>
          <a:stretch>
            <a:fillRect/>
          </a:stretch>
        </p:blipFill>
        <p:spPr>
          <a:xfrm flipH="false" flipV="false" rot="0">
            <a:off x="12529576" y="6486338"/>
            <a:ext cx="4432449" cy="3492421"/>
          </a:xfrm>
          <a:prstGeom prst="rect">
            <a:avLst/>
          </a:prstGeom>
        </p:spPr>
      </p:pic>
      <p:pic>
        <p:nvPicPr>
          <p:cNvPr name="Picture 11" id="11"/>
          <p:cNvPicPr>
            <a:picLocks noChangeAspect="true"/>
          </p:cNvPicPr>
          <p:nvPr/>
        </p:nvPicPr>
        <p:blipFill>
          <a:blip r:embed="rId8"/>
          <a:srcRect l="0" t="0" r="0" b="0"/>
          <a:stretch>
            <a:fillRect/>
          </a:stretch>
        </p:blipFill>
        <p:spPr>
          <a:xfrm flipH="false" flipV="false" rot="0">
            <a:off x="9612546" y="8641985"/>
            <a:ext cx="3417292" cy="1232630"/>
          </a:xfrm>
          <a:prstGeom prst="rect">
            <a:avLst/>
          </a:prstGeom>
        </p:spPr>
      </p:pic>
      <p:sp>
        <p:nvSpPr>
          <p:cNvPr name="TextBox 12" id="12"/>
          <p:cNvSpPr txBox="true"/>
          <p:nvPr/>
        </p:nvSpPr>
        <p:spPr>
          <a:xfrm rot="0">
            <a:off x="9144000" y="1254896"/>
            <a:ext cx="5487338" cy="1809747"/>
          </a:xfrm>
          <a:prstGeom prst="rect">
            <a:avLst/>
          </a:prstGeom>
        </p:spPr>
        <p:txBody>
          <a:bodyPr anchor="t" rtlCol="false" tIns="0" lIns="0" bIns="0" rIns="0">
            <a:spAutoFit/>
          </a:bodyPr>
          <a:lstStyle/>
          <a:p>
            <a:pPr>
              <a:lnSpc>
                <a:spcPts val="6899"/>
              </a:lnSpc>
            </a:pPr>
            <a:r>
              <a:rPr lang="en-US" sz="7499">
                <a:solidFill>
                  <a:srgbClr val="464485"/>
                </a:solidFill>
                <a:latin typeface="The Seasons"/>
              </a:rPr>
              <a:t>Hasil Penelitian</a:t>
            </a:r>
          </a:p>
        </p:txBody>
      </p:sp>
      <p:sp>
        <p:nvSpPr>
          <p:cNvPr name="TextBox 13" id="13"/>
          <p:cNvSpPr txBox="true"/>
          <p:nvPr/>
        </p:nvSpPr>
        <p:spPr>
          <a:xfrm rot="0">
            <a:off x="5958127" y="2015441"/>
            <a:ext cx="1350799" cy="946785"/>
          </a:xfrm>
          <a:prstGeom prst="rect">
            <a:avLst/>
          </a:prstGeom>
        </p:spPr>
        <p:txBody>
          <a:bodyPr anchor="t" rtlCol="false" tIns="0" lIns="0" bIns="0" rIns="0">
            <a:spAutoFit/>
          </a:bodyPr>
          <a:lstStyle/>
          <a:p>
            <a:pPr>
              <a:lnSpc>
                <a:spcPts val="3959"/>
              </a:lnSpc>
            </a:pPr>
            <a:r>
              <a:rPr lang="en-US" sz="2199">
                <a:solidFill>
                  <a:srgbClr val="464485"/>
                </a:solidFill>
                <a:latin typeface="Red Hat Display"/>
              </a:rPr>
              <a:t>Tidak ada outlier.</a:t>
            </a:r>
          </a:p>
        </p:txBody>
      </p:sp>
      <p:sp>
        <p:nvSpPr>
          <p:cNvPr name="TextBox 14" id="14"/>
          <p:cNvSpPr txBox="true"/>
          <p:nvPr/>
        </p:nvSpPr>
        <p:spPr>
          <a:xfrm rot="5400000">
            <a:off x="14335533" y="4990148"/>
            <a:ext cx="6958082" cy="306705"/>
          </a:xfrm>
          <a:prstGeom prst="rect">
            <a:avLst/>
          </a:prstGeom>
        </p:spPr>
        <p:txBody>
          <a:bodyPr anchor="t" rtlCol="false" tIns="0" lIns="0" bIns="0" rIns="0">
            <a:spAutoFit/>
          </a:bodyPr>
          <a:lstStyle/>
          <a:p>
            <a:pPr algn="ctr">
              <a:lnSpc>
                <a:spcPts val="2520"/>
              </a:lnSpc>
            </a:pPr>
            <a:r>
              <a:rPr lang="en-US" spc="1171" sz="1800">
                <a:solidFill>
                  <a:srgbClr val="464485"/>
                </a:solidFill>
                <a:latin typeface="Red Hat Display Bold"/>
              </a:rPr>
              <a:t>DATA MODELING</a:t>
            </a:r>
          </a:p>
        </p:txBody>
      </p:sp>
      <p:sp>
        <p:nvSpPr>
          <p:cNvPr name="TextBox 15" id="15"/>
          <p:cNvSpPr txBox="true"/>
          <p:nvPr/>
        </p:nvSpPr>
        <p:spPr>
          <a:xfrm rot="0">
            <a:off x="7968905" y="7431169"/>
            <a:ext cx="4514459" cy="451485"/>
          </a:xfrm>
          <a:prstGeom prst="rect">
            <a:avLst/>
          </a:prstGeom>
        </p:spPr>
        <p:txBody>
          <a:bodyPr anchor="t" rtlCol="false" tIns="0" lIns="0" bIns="0" rIns="0">
            <a:spAutoFit/>
          </a:bodyPr>
          <a:lstStyle/>
          <a:p>
            <a:pPr algn="ctr">
              <a:lnSpc>
                <a:spcPts val="3959"/>
              </a:lnSpc>
            </a:pPr>
            <a:r>
              <a:rPr lang="en-US" sz="2199">
                <a:solidFill>
                  <a:srgbClr val="464485"/>
                </a:solidFill>
                <a:latin typeface="Red Hat Display"/>
              </a:rPr>
              <a:t>Mengandung outlier.</a:t>
            </a:r>
          </a:p>
        </p:txBody>
      </p:sp>
      <p:sp>
        <p:nvSpPr>
          <p:cNvPr name="TextBox 16" id="16"/>
          <p:cNvSpPr txBox="true"/>
          <p:nvPr/>
        </p:nvSpPr>
        <p:spPr>
          <a:xfrm rot="0">
            <a:off x="1711652" y="8825412"/>
            <a:ext cx="4914322" cy="946785"/>
          </a:xfrm>
          <a:prstGeom prst="rect">
            <a:avLst/>
          </a:prstGeom>
        </p:spPr>
        <p:txBody>
          <a:bodyPr anchor="t" rtlCol="false" tIns="0" lIns="0" bIns="0" rIns="0">
            <a:spAutoFit/>
          </a:bodyPr>
          <a:lstStyle/>
          <a:p>
            <a:pPr algn="ctr">
              <a:lnSpc>
                <a:spcPts val="3959"/>
              </a:lnSpc>
            </a:pPr>
            <a:r>
              <a:rPr lang="en-US" sz="2199">
                <a:solidFill>
                  <a:srgbClr val="464485"/>
                </a:solidFill>
                <a:latin typeface="Red Hat Display"/>
              </a:rPr>
              <a:t>Mayoritas orang yang memiliki penyakit jantung adalah "Female".</a:t>
            </a:r>
          </a:p>
        </p:txBody>
      </p:sp>
      <p:sp>
        <p:nvSpPr>
          <p:cNvPr name="TextBox 17" id="17"/>
          <p:cNvSpPr txBox="true"/>
          <p:nvPr/>
        </p:nvSpPr>
        <p:spPr>
          <a:xfrm rot="0">
            <a:off x="12447565" y="5376490"/>
            <a:ext cx="4514459" cy="946785"/>
          </a:xfrm>
          <a:prstGeom prst="rect">
            <a:avLst/>
          </a:prstGeom>
        </p:spPr>
        <p:txBody>
          <a:bodyPr anchor="t" rtlCol="false" tIns="0" lIns="0" bIns="0" rIns="0">
            <a:spAutoFit/>
          </a:bodyPr>
          <a:lstStyle/>
          <a:p>
            <a:pPr algn="ctr">
              <a:lnSpc>
                <a:spcPts val="3959"/>
              </a:lnSpc>
            </a:pPr>
            <a:r>
              <a:rPr lang="en-US" sz="2199">
                <a:solidFill>
                  <a:srgbClr val="464485"/>
                </a:solidFill>
                <a:latin typeface="Red Hat Display"/>
              </a:rPr>
              <a:t>Kolesterol memiliki nilai yang sangat tinggi. Kita perlu menghapusnya.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2D2C0"/>
        </a:solidFill>
      </p:bgPr>
    </p:bg>
    <p:spTree>
      <p:nvGrpSpPr>
        <p:cNvPr id="1" name=""/>
        <p:cNvGrpSpPr/>
        <p:nvPr/>
      </p:nvGrpSpPr>
      <p:grpSpPr>
        <a:xfrm>
          <a:off x="0" y="0"/>
          <a:ext cx="0" cy="0"/>
          <a:chOff x="0" y="0"/>
          <a:chExt cx="0" cy="0"/>
        </a:xfrm>
      </p:grpSpPr>
      <p:sp>
        <p:nvSpPr>
          <p:cNvPr name="AutoShape 2" id="2"/>
          <p:cNvSpPr/>
          <p:nvPr/>
        </p:nvSpPr>
        <p:spPr>
          <a:xfrm rot="0">
            <a:off x="7799851" y="3771900"/>
            <a:ext cx="9459449" cy="0"/>
          </a:xfrm>
          <a:prstGeom prst="line">
            <a:avLst/>
          </a:prstGeom>
          <a:ln cap="rnd" w="19050">
            <a:solidFill>
              <a:srgbClr val="464485"/>
            </a:solidFill>
            <a:prstDash val="solid"/>
            <a:headEnd type="none" len="sm" w="sm"/>
            <a:tailEnd type="none" len="sm" w="sm"/>
          </a:ln>
        </p:spPr>
      </p:sp>
      <p:sp>
        <p:nvSpPr>
          <p:cNvPr name="AutoShape 3" id="3"/>
          <p:cNvSpPr/>
          <p:nvPr/>
        </p:nvSpPr>
        <p:spPr>
          <a:xfrm rot="-5400000">
            <a:off x="12125325" y="5133975"/>
            <a:ext cx="10287000" cy="0"/>
          </a:xfrm>
          <a:prstGeom prst="line">
            <a:avLst/>
          </a:prstGeom>
          <a:ln cap="rnd" w="19050">
            <a:solidFill>
              <a:srgbClr val="464485"/>
            </a:solidFill>
            <a:prstDash val="solid"/>
            <a:headEnd type="none" len="sm" w="sm"/>
            <a:tailEnd type="none" len="sm" w="sm"/>
          </a:ln>
        </p:spPr>
      </p:sp>
      <p:sp>
        <p:nvSpPr>
          <p:cNvPr name="AutoShape 4" id="4"/>
          <p:cNvSpPr/>
          <p:nvPr/>
        </p:nvSpPr>
        <p:spPr>
          <a:xfrm rot="-5400000">
            <a:off x="2646826" y="5133975"/>
            <a:ext cx="10287000" cy="0"/>
          </a:xfrm>
          <a:prstGeom prst="line">
            <a:avLst/>
          </a:prstGeom>
          <a:ln cap="rnd" w="19050">
            <a:solidFill>
              <a:srgbClr val="464485"/>
            </a:solidFill>
            <a:prstDash val="solid"/>
            <a:headEnd type="none" len="sm" w="sm"/>
            <a:tailEnd type="none" len="sm" w="sm"/>
          </a:ln>
        </p:spPr>
      </p:sp>
      <p:sp>
        <p:nvSpPr>
          <p:cNvPr name="AutoShape 5" id="5"/>
          <p:cNvSpPr/>
          <p:nvPr/>
        </p:nvSpPr>
        <p:spPr>
          <a:xfrm rot="-5400000">
            <a:off x="15400447" y="8405778"/>
            <a:ext cx="1825771" cy="0"/>
          </a:xfrm>
          <a:prstGeom prst="line">
            <a:avLst/>
          </a:prstGeom>
          <a:ln cap="rnd" w="19050">
            <a:solidFill>
              <a:srgbClr val="464485"/>
            </a:solidFill>
            <a:prstDash val="solid"/>
            <a:headEnd type="none" len="sm" w="sm"/>
            <a:tailEnd type="none" len="sm" w="sm"/>
          </a:ln>
        </p:spPr>
      </p:sp>
      <p:pic>
        <p:nvPicPr>
          <p:cNvPr name="Picture 6" id="6"/>
          <p:cNvPicPr>
            <a:picLocks noChangeAspect="true"/>
          </p:cNvPicPr>
          <p:nvPr/>
        </p:nvPicPr>
        <p:blipFill>
          <a:blip r:embed="rId3"/>
          <a:srcRect l="0" t="0" r="0" b="0"/>
          <a:stretch>
            <a:fillRect/>
          </a:stretch>
        </p:blipFill>
        <p:spPr>
          <a:xfrm flipH="false" flipV="false" rot="0">
            <a:off x="16108905" y="1028700"/>
            <a:ext cx="1128273" cy="1127145"/>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314083" y="717587"/>
            <a:ext cx="5277893" cy="3443899"/>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1314083" y="5715408"/>
            <a:ext cx="5277893" cy="3233356"/>
          </a:xfrm>
          <a:prstGeom prst="rect">
            <a:avLst/>
          </a:prstGeom>
        </p:spPr>
      </p:pic>
      <p:pic>
        <p:nvPicPr>
          <p:cNvPr name="Picture 9" id="9"/>
          <p:cNvPicPr>
            <a:picLocks noChangeAspect="true"/>
          </p:cNvPicPr>
          <p:nvPr/>
        </p:nvPicPr>
        <p:blipFill>
          <a:blip r:embed="rId6"/>
          <a:srcRect l="0" t="0" r="0" b="0"/>
          <a:stretch>
            <a:fillRect/>
          </a:stretch>
        </p:blipFill>
        <p:spPr>
          <a:xfrm flipH="false" flipV="false" rot="0">
            <a:off x="8063029" y="4161486"/>
            <a:ext cx="5437355" cy="3002319"/>
          </a:xfrm>
          <a:prstGeom prst="rect">
            <a:avLst/>
          </a:prstGeom>
        </p:spPr>
      </p:pic>
      <p:pic>
        <p:nvPicPr>
          <p:cNvPr name="Picture 10" id="10"/>
          <p:cNvPicPr>
            <a:picLocks noChangeAspect="true"/>
          </p:cNvPicPr>
          <p:nvPr/>
        </p:nvPicPr>
        <p:blipFill>
          <a:blip r:embed="rId7"/>
          <a:srcRect l="0" t="0" r="0" b="0"/>
          <a:stretch>
            <a:fillRect/>
          </a:stretch>
        </p:blipFill>
        <p:spPr>
          <a:xfrm flipH="false" flipV="false" rot="0">
            <a:off x="12109589" y="6980906"/>
            <a:ext cx="4886533" cy="3002319"/>
          </a:xfrm>
          <a:prstGeom prst="rect">
            <a:avLst/>
          </a:prstGeom>
        </p:spPr>
      </p:pic>
      <p:sp>
        <p:nvSpPr>
          <p:cNvPr name="TextBox 11" id="11"/>
          <p:cNvSpPr txBox="true"/>
          <p:nvPr/>
        </p:nvSpPr>
        <p:spPr>
          <a:xfrm rot="0">
            <a:off x="9144000" y="1254896"/>
            <a:ext cx="5487338" cy="1809747"/>
          </a:xfrm>
          <a:prstGeom prst="rect">
            <a:avLst/>
          </a:prstGeom>
        </p:spPr>
        <p:txBody>
          <a:bodyPr anchor="t" rtlCol="false" tIns="0" lIns="0" bIns="0" rIns="0">
            <a:spAutoFit/>
          </a:bodyPr>
          <a:lstStyle/>
          <a:p>
            <a:pPr>
              <a:lnSpc>
                <a:spcPts val="6899"/>
              </a:lnSpc>
            </a:pPr>
            <a:r>
              <a:rPr lang="en-US" sz="7499">
                <a:solidFill>
                  <a:srgbClr val="464485"/>
                </a:solidFill>
                <a:latin typeface="The Seasons"/>
              </a:rPr>
              <a:t>Hasil Penelitian</a:t>
            </a:r>
          </a:p>
        </p:txBody>
      </p:sp>
      <p:sp>
        <p:nvSpPr>
          <p:cNvPr name="TextBox 12" id="12"/>
          <p:cNvSpPr txBox="true"/>
          <p:nvPr/>
        </p:nvSpPr>
        <p:spPr>
          <a:xfrm rot="0">
            <a:off x="1815249" y="4356681"/>
            <a:ext cx="4275560" cy="946785"/>
          </a:xfrm>
          <a:prstGeom prst="rect">
            <a:avLst/>
          </a:prstGeom>
        </p:spPr>
        <p:txBody>
          <a:bodyPr anchor="t" rtlCol="false" tIns="0" lIns="0" bIns="0" rIns="0">
            <a:spAutoFit/>
          </a:bodyPr>
          <a:lstStyle/>
          <a:p>
            <a:pPr algn="ctr">
              <a:lnSpc>
                <a:spcPts val="3959"/>
              </a:lnSpc>
            </a:pPr>
            <a:r>
              <a:rPr lang="en-US" sz="2199">
                <a:solidFill>
                  <a:srgbClr val="464485"/>
                </a:solidFill>
                <a:latin typeface="Red Hat Display"/>
              </a:rPr>
              <a:t>Tidak melihat adanya perbedaan yang signifikan.</a:t>
            </a:r>
          </a:p>
        </p:txBody>
      </p:sp>
      <p:sp>
        <p:nvSpPr>
          <p:cNvPr name="TextBox 13" id="13"/>
          <p:cNvSpPr txBox="true"/>
          <p:nvPr/>
        </p:nvSpPr>
        <p:spPr>
          <a:xfrm rot="5400000">
            <a:off x="14335533" y="4990148"/>
            <a:ext cx="6958082" cy="306705"/>
          </a:xfrm>
          <a:prstGeom prst="rect">
            <a:avLst/>
          </a:prstGeom>
        </p:spPr>
        <p:txBody>
          <a:bodyPr anchor="t" rtlCol="false" tIns="0" lIns="0" bIns="0" rIns="0">
            <a:spAutoFit/>
          </a:bodyPr>
          <a:lstStyle/>
          <a:p>
            <a:pPr algn="ctr">
              <a:lnSpc>
                <a:spcPts val="2520"/>
              </a:lnSpc>
            </a:pPr>
            <a:r>
              <a:rPr lang="en-US" spc="1171" sz="1800">
                <a:solidFill>
                  <a:srgbClr val="464485"/>
                </a:solidFill>
                <a:latin typeface="Red Hat Display Bold"/>
              </a:rPr>
              <a:t>DATA MODELING</a:t>
            </a:r>
          </a:p>
        </p:txBody>
      </p:sp>
      <p:sp>
        <p:nvSpPr>
          <p:cNvPr name="TextBox 14" id="14"/>
          <p:cNvSpPr txBox="true"/>
          <p:nvPr/>
        </p:nvSpPr>
        <p:spPr>
          <a:xfrm rot="0">
            <a:off x="8063029" y="7278149"/>
            <a:ext cx="4046559" cy="946785"/>
          </a:xfrm>
          <a:prstGeom prst="rect">
            <a:avLst/>
          </a:prstGeom>
        </p:spPr>
        <p:txBody>
          <a:bodyPr anchor="t" rtlCol="false" tIns="0" lIns="0" bIns="0" rIns="0">
            <a:spAutoFit/>
          </a:bodyPr>
          <a:lstStyle/>
          <a:p>
            <a:pPr>
              <a:lnSpc>
                <a:spcPts val="3959"/>
              </a:lnSpc>
            </a:pPr>
            <a:r>
              <a:rPr lang="en-US" sz="2199">
                <a:solidFill>
                  <a:srgbClr val="464485"/>
                </a:solidFill>
                <a:latin typeface="Red Hat Display"/>
              </a:rPr>
              <a:t>Ada sedikit outlier, tetapi masih dapat diterima.</a:t>
            </a:r>
          </a:p>
        </p:txBody>
      </p:sp>
      <p:sp>
        <p:nvSpPr>
          <p:cNvPr name="TextBox 15" id="15"/>
          <p:cNvSpPr txBox="true"/>
          <p:nvPr/>
        </p:nvSpPr>
        <p:spPr>
          <a:xfrm rot="0">
            <a:off x="1495869" y="9117928"/>
            <a:ext cx="4914322" cy="451485"/>
          </a:xfrm>
          <a:prstGeom prst="rect">
            <a:avLst/>
          </a:prstGeom>
        </p:spPr>
        <p:txBody>
          <a:bodyPr anchor="t" rtlCol="false" tIns="0" lIns="0" bIns="0" rIns="0">
            <a:spAutoFit/>
          </a:bodyPr>
          <a:lstStyle/>
          <a:p>
            <a:pPr algn="ctr">
              <a:lnSpc>
                <a:spcPts val="3959"/>
              </a:lnSpc>
            </a:pPr>
            <a:r>
              <a:rPr lang="en-US" sz="2199">
                <a:solidFill>
                  <a:srgbClr val="464485"/>
                </a:solidFill>
                <a:latin typeface="Red Hat Display"/>
              </a:rPr>
              <a:t>Tidak ada outlier.</a:t>
            </a:r>
          </a:p>
        </p:txBody>
      </p:sp>
      <p:sp>
        <p:nvSpPr>
          <p:cNvPr name="TextBox 16" id="16"/>
          <p:cNvSpPr txBox="true"/>
          <p:nvPr/>
        </p:nvSpPr>
        <p:spPr>
          <a:xfrm rot="0">
            <a:off x="13612965" y="5375535"/>
            <a:ext cx="3383157" cy="1442085"/>
          </a:xfrm>
          <a:prstGeom prst="rect">
            <a:avLst/>
          </a:prstGeom>
        </p:spPr>
        <p:txBody>
          <a:bodyPr anchor="t" rtlCol="false" tIns="0" lIns="0" bIns="0" rIns="0">
            <a:spAutoFit/>
          </a:bodyPr>
          <a:lstStyle/>
          <a:p>
            <a:pPr algn="r">
              <a:lnSpc>
                <a:spcPts val="3959"/>
              </a:lnSpc>
            </a:pPr>
            <a:r>
              <a:rPr lang="en-US" sz="2199">
                <a:solidFill>
                  <a:srgbClr val="464485"/>
                </a:solidFill>
                <a:latin typeface="Red Hat Display"/>
              </a:rPr>
              <a:t>Serangan jantung karena  Exercise Induces Agnia lebih sedikit.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2D2C0"/>
        </a:solidFill>
      </p:bgPr>
    </p:bg>
    <p:spTree>
      <p:nvGrpSpPr>
        <p:cNvPr id="1" name=""/>
        <p:cNvGrpSpPr/>
        <p:nvPr/>
      </p:nvGrpSpPr>
      <p:grpSpPr>
        <a:xfrm>
          <a:off x="0" y="0"/>
          <a:ext cx="0" cy="0"/>
          <a:chOff x="0" y="0"/>
          <a:chExt cx="0" cy="0"/>
        </a:xfrm>
      </p:grpSpPr>
      <p:sp>
        <p:nvSpPr>
          <p:cNvPr name="AutoShape 2" id="2"/>
          <p:cNvSpPr/>
          <p:nvPr/>
        </p:nvSpPr>
        <p:spPr>
          <a:xfrm rot="0">
            <a:off x="7799851" y="3771900"/>
            <a:ext cx="9459449" cy="0"/>
          </a:xfrm>
          <a:prstGeom prst="line">
            <a:avLst/>
          </a:prstGeom>
          <a:ln cap="rnd" w="19050">
            <a:solidFill>
              <a:srgbClr val="464485"/>
            </a:solidFill>
            <a:prstDash val="solid"/>
            <a:headEnd type="none" len="sm" w="sm"/>
            <a:tailEnd type="none" len="sm" w="sm"/>
          </a:ln>
        </p:spPr>
      </p:sp>
      <p:sp>
        <p:nvSpPr>
          <p:cNvPr name="AutoShape 3" id="3"/>
          <p:cNvSpPr/>
          <p:nvPr/>
        </p:nvSpPr>
        <p:spPr>
          <a:xfrm rot="-5400000">
            <a:off x="12125325" y="5133975"/>
            <a:ext cx="10287000" cy="0"/>
          </a:xfrm>
          <a:prstGeom prst="line">
            <a:avLst/>
          </a:prstGeom>
          <a:ln cap="rnd" w="19050">
            <a:solidFill>
              <a:srgbClr val="464485"/>
            </a:solidFill>
            <a:prstDash val="solid"/>
            <a:headEnd type="none" len="sm" w="sm"/>
            <a:tailEnd type="none" len="sm" w="sm"/>
          </a:ln>
        </p:spPr>
      </p:sp>
      <p:sp>
        <p:nvSpPr>
          <p:cNvPr name="AutoShape 4" id="4"/>
          <p:cNvSpPr/>
          <p:nvPr/>
        </p:nvSpPr>
        <p:spPr>
          <a:xfrm rot="-5400000">
            <a:off x="2646826" y="5133975"/>
            <a:ext cx="10287000" cy="0"/>
          </a:xfrm>
          <a:prstGeom prst="line">
            <a:avLst/>
          </a:prstGeom>
          <a:ln cap="rnd" w="19050">
            <a:solidFill>
              <a:srgbClr val="464485"/>
            </a:solidFill>
            <a:prstDash val="solid"/>
            <a:headEnd type="none" len="sm" w="sm"/>
            <a:tailEnd type="none" len="sm" w="sm"/>
          </a:ln>
        </p:spPr>
      </p:sp>
      <p:pic>
        <p:nvPicPr>
          <p:cNvPr name="Picture 5" id="5"/>
          <p:cNvPicPr>
            <a:picLocks noChangeAspect="true"/>
          </p:cNvPicPr>
          <p:nvPr/>
        </p:nvPicPr>
        <p:blipFill>
          <a:blip r:embed="rId2"/>
          <a:srcRect l="0" t="0" r="0" b="0"/>
          <a:stretch>
            <a:fillRect/>
          </a:stretch>
        </p:blipFill>
        <p:spPr>
          <a:xfrm flipH="false" flipV="false" rot="0">
            <a:off x="16108905" y="1028700"/>
            <a:ext cx="1128273" cy="1127145"/>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268753" y="1772917"/>
            <a:ext cx="5062110" cy="3981910"/>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028700" y="5744750"/>
            <a:ext cx="5542215" cy="1946373"/>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9239068" y="6193632"/>
            <a:ext cx="6581015" cy="3817941"/>
          </a:xfrm>
          <a:prstGeom prst="rect">
            <a:avLst/>
          </a:prstGeom>
        </p:spPr>
      </p:pic>
      <p:pic>
        <p:nvPicPr>
          <p:cNvPr name="Picture 9" id="9"/>
          <p:cNvPicPr>
            <a:picLocks noChangeAspect="true"/>
          </p:cNvPicPr>
          <p:nvPr/>
        </p:nvPicPr>
        <p:blipFill>
          <a:blip r:embed="rId6"/>
          <a:srcRect l="1767" t="26506" r="1767" b="0"/>
          <a:stretch>
            <a:fillRect/>
          </a:stretch>
        </p:blipFill>
        <p:spPr>
          <a:xfrm flipH="false" flipV="false" rot="0">
            <a:off x="9247651" y="4165901"/>
            <a:ext cx="6572432" cy="1825249"/>
          </a:xfrm>
          <a:prstGeom prst="rect">
            <a:avLst/>
          </a:prstGeom>
        </p:spPr>
      </p:pic>
      <p:sp>
        <p:nvSpPr>
          <p:cNvPr name="TextBox 10" id="10"/>
          <p:cNvSpPr txBox="true"/>
          <p:nvPr/>
        </p:nvSpPr>
        <p:spPr>
          <a:xfrm rot="0">
            <a:off x="9144000" y="1254896"/>
            <a:ext cx="5487338" cy="1809747"/>
          </a:xfrm>
          <a:prstGeom prst="rect">
            <a:avLst/>
          </a:prstGeom>
        </p:spPr>
        <p:txBody>
          <a:bodyPr anchor="t" rtlCol="false" tIns="0" lIns="0" bIns="0" rIns="0">
            <a:spAutoFit/>
          </a:bodyPr>
          <a:lstStyle/>
          <a:p>
            <a:pPr>
              <a:lnSpc>
                <a:spcPts val="6899"/>
              </a:lnSpc>
            </a:pPr>
            <a:r>
              <a:rPr lang="en-US" sz="7499">
                <a:solidFill>
                  <a:srgbClr val="464485"/>
                </a:solidFill>
                <a:latin typeface="The Seasons"/>
              </a:rPr>
              <a:t>Hasil Penelitian</a:t>
            </a:r>
          </a:p>
        </p:txBody>
      </p:sp>
      <p:sp>
        <p:nvSpPr>
          <p:cNvPr name="TextBox 11" id="11"/>
          <p:cNvSpPr txBox="true"/>
          <p:nvPr/>
        </p:nvSpPr>
        <p:spPr>
          <a:xfrm rot="0">
            <a:off x="1662027" y="7567298"/>
            <a:ext cx="4275560" cy="946785"/>
          </a:xfrm>
          <a:prstGeom prst="rect">
            <a:avLst/>
          </a:prstGeom>
        </p:spPr>
        <p:txBody>
          <a:bodyPr anchor="t" rtlCol="false" tIns="0" lIns="0" bIns="0" rIns="0">
            <a:spAutoFit/>
          </a:bodyPr>
          <a:lstStyle/>
          <a:p>
            <a:pPr algn="ctr">
              <a:lnSpc>
                <a:spcPts val="3959"/>
              </a:lnSpc>
            </a:pPr>
            <a:r>
              <a:rPr lang="en-US" sz="2199">
                <a:solidFill>
                  <a:srgbClr val="464485"/>
                </a:solidFill>
                <a:latin typeface="Red Hat Display"/>
              </a:rPr>
              <a:t>Ada beberapa outlier dan harus ditangani.</a:t>
            </a:r>
          </a:p>
        </p:txBody>
      </p:sp>
      <p:sp>
        <p:nvSpPr>
          <p:cNvPr name="TextBox 12" id="12"/>
          <p:cNvSpPr txBox="true"/>
          <p:nvPr/>
        </p:nvSpPr>
        <p:spPr>
          <a:xfrm rot="5400000">
            <a:off x="14335533" y="4990148"/>
            <a:ext cx="6958082" cy="306705"/>
          </a:xfrm>
          <a:prstGeom prst="rect">
            <a:avLst/>
          </a:prstGeom>
        </p:spPr>
        <p:txBody>
          <a:bodyPr anchor="t" rtlCol="false" tIns="0" lIns="0" bIns="0" rIns="0">
            <a:spAutoFit/>
          </a:bodyPr>
          <a:lstStyle/>
          <a:p>
            <a:pPr algn="ctr">
              <a:lnSpc>
                <a:spcPts val="2520"/>
              </a:lnSpc>
            </a:pPr>
            <a:r>
              <a:rPr lang="en-US" spc="1171" sz="1800">
                <a:solidFill>
                  <a:srgbClr val="464485"/>
                </a:solidFill>
                <a:latin typeface="Red Hat Display Bold"/>
              </a:rPr>
              <a:t>DATA MODELING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2D2C0"/>
        </a:solidFill>
      </p:bgPr>
    </p:bg>
    <p:spTree>
      <p:nvGrpSpPr>
        <p:cNvPr id="1" name=""/>
        <p:cNvGrpSpPr/>
        <p:nvPr/>
      </p:nvGrpSpPr>
      <p:grpSpPr>
        <a:xfrm>
          <a:off x="0" y="0"/>
          <a:ext cx="0" cy="0"/>
          <a:chOff x="0" y="0"/>
          <a:chExt cx="0" cy="0"/>
        </a:xfrm>
      </p:grpSpPr>
      <p:sp>
        <p:nvSpPr>
          <p:cNvPr name="AutoShape 2" id="2"/>
          <p:cNvSpPr/>
          <p:nvPr/>
        </p:nvSpPr>
        <p:spPr>
          <a:xfrm rot="0">
            <a:off x="7799851" y="3771900"/>
            <a:ext cx="9459449" cy="0"/>
          </a:xfrm>
          <a:prstGeom prst="line">
            <a:avLst/>
          </a:prstGeom>
          <a:ln cap="rnd" w="19050">
            <a:solidFill>
              <a:srgbClr val="464485"/>
            </a:solidFill>
            <a:prstDash val="solid"/>
            <a:headEnd type="none" len="sm" w="sm"/>
            <a:tailEnd type="none" len="sm" w="sm"/>
          </a:ln>
        </p:spPr>
      </p:sp>
      <p:sp>
        <p:nvSpPr>
          <p:cNvPr name="AutoShape 3" id="3"/>
          <p:cNvSpPr/>
          <p:nvPr/>
        </p:nvSpPr>
        <p:spPr>
          <a:xfrm rot="-5400000">
            <a:off x="12125325" y="5133975"/>
            <a:ext cx="10287000" cy="0"/>
          </a:xfrm>
          <a:prstGeom prst="line">
            <a:avLst/>
          </a:prstGeom>
          <a:ln cap="rnd" w="19050">
            <a:solidFill>
              <a:srgbClr val="464485"/>
            </a:solidFill>
            <a:prstDash val="solid"/>
            <a:headEnd type="none" len="sm" w="sm"/>
            <a:tailEnd type="none" len="sm" w="sm"/>
          </a:ln>
        </p:spPr>
      </p:sp>
      <p:sp>
        <p:nvSpPr>
          <p:cNvPr name="AutoShape 4" id="4"/>
          <p:cNvSpPr/>
          <p:nvPr/>
        </p:nvSpPr>
        <p:spPr>
          <a:xfrm rot="-5400000">
            <a:off x="2646826" y="5133975"/>
            <a:ext cx="10287000" cy="0"/>
          </a:xfrm>
          <a:prstGeom prst="line">
            <a:avLst/>
          </a:prstGeom>
          <a:ln cap="rnd" w="19050">
            <a:solidFill>
              <a:srgbClr val="464485"/>
            </a:solidFill>
            <a:prstDash val="solid"/>
            <a:headEnd type="none" len="sm" w="sm"/>
            <a:tailEnd type="none" len="sm" w="sm"/>
          </a:ln>
        </p:spPr>
      </p:sp>
      <p:sp>
        <p:nvSpPr>
          <p:cNvPr name="AutoShape 5" id="5"/>
          <p:cNvSpPr/>
          <p:nvPr/>
        </p:nvSpPr>
        <p:spPr>
          <a:xfrm rot="-5400000">
            <a:off x="15478930" y="8335890"/>
            <a:ext cx="1825771" cy="0"/>
          </a:xfrm>
          <a:prstGeom prst="line">
            <a:avLst/>
          </a:prstGeom>
          <a:ln cap="rnd" w="19050">
            <a:solidFill>
              <a:srgbClr val="464485"/>
            </a:solidFill>
            <a:prstDash val="solid"/>
            <a:headEnd type="none" len="sm" w="sm"/>
            <a:tailEnd type="none" len="sm" w="sm"/>
          </a:ln>
        </p:spPr>
      </p:sp>
      <p:pic>
        <p:nvPicPr>
          <p:cNvPr name="Picture 6" id="6"/>
          <p:cNvPicPr>
            <a:picLocks noChangeAspect="true"/>
          </p:cNvPicPr>
          <p:nvPr/>
        </p:nvPicPr>
        <p:blipFill>
          <a:blip r:embed="rId3"/>
          <a:srcRect l="0" t="0" r="0" b="0"/>
          <a:stretch>
            <a:fillRect/>
          </a:stretch>
        </p:blipFill>
        <p:spPr>
          <a:xfrm flipH="false" flipV="false" rot="0">
            <a:off x="16108905" y="1028700"/>
            <a:ext cx="1128273" cy="1127145"/>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406694" y="5414001"/>
            <a:ext cx="6996424" cy="947291"/>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7835444" y="4299848"/>
            <a:ext cx="9410290" cy="5164034"/>
          </a:xfrm>
          <a:prstGeom prst="rect">
            <a:avLst/>
          </a:prstGeom>
        </p:spPr>
      </p:pic>
      <p:pic>
        <p:nvPicPr>
          <p:cNvPr name="Picture 9" id="9"/>
          <p:cNvPicPr>
            <a:picLocks noChangeAspect="true"/>
          </p:cNvPicPr>
          <p:nvPr/>
        </p:nvPicPr>
        <p:blipFill>
          <a:blip r:embed="rId6"/>
          <a:srcRect l="0" t="0" r="20914" b="0"/>
          <a:stretch>
            <a:fillRect/>
          </a:stretch>
        </p:blipFill>
        <p:spPr>
          <a:xfrm flipH="false" flipV="false" rot="0">
            <a:off x="1028700" y="1010791"/>
            <a:ext cx="6225602" cy="3460235"/>
          </a:xfrm>
          <a:prstGeom prst="rect">
            <a:avLst/>
          </a:prstGeom>
        </p:spPr>
      </p:pic>
      <p:sp>
        <p:nvSpPr>
          <p:cNvPr name="TextBox 10" id="10"/>
          <p:cNvSpPr txBox="true"/>
          <p:nvPr/>
        </p:nvSpPr>
        <p:spPr>
          <a:xfrm rot="0">
            <a:off x="9144000" y="1254896"/>
            <a:ext cx="5487338" cy="1809747"/>
          </a:xfrm>
          <a:prstGeom prst="rect">
            <a:avLst/>
          </a:prstGeom>
        </p:spPr>
        <p:txBody>
          <a:bodyPr anchor="t" rtlCol="false" tIns="0" lIns="0" bIns="0" rIns="0">
            <a:spAutoFit/>
          </a:bodyPr>
          <a:lstStyle/>
          <a:p>
            <a:pPr>
              <a:lnSpc>
                <a:spcPts val="6899"/>
              </a:lnSpc>
            </a:pPr>
            <a:r>
              <a:rPr lang="en-US" sz="7499">
                <a:solidFill>
                  <a:srgbClr val="464485"/>
                </a:solidFill>
                <a:latin typeface="The Seasons"/>
              </a:rPr>
              <a:t>Hasil Penelitian</a:t>
            </a:r>
          </a:p>
        </p:txBody>
      </p:sp>
      <p:sp>
        <p:nvSpPr>
          <p:cNvPr name="TextBox 11" id="11"/>
          <p:cNvSpPr txBox="true"/>
          <p:nvPr/>
        </p:nvSpPr>
        <p:spPr>
          <a:xfrm rot="0">
            <a:off x="406694" y="7180456"/>
            <a:ext cx="6996424" cy="1442085"/>
          </a:xfrm>
          <a:prstGeom prst="rect">
            <a:avLst/>
          </a:prstGeom>
        </p:spPr>
        <p:txBody>
          <a:bodyPr anchor="t" rtlCol="false" tIns="0" lIns="0" bIns="0" rIns="0">
            <a:spAutoFit/>
          </a:bodyPr>
          <a:lstStyle/>
          <a:p>
            <a:pPr algn="ctr">
              <a:lnSpc>
                <a:spcPts val="3959"/>
              </a:lnSpc>
            </a:pPr>
            <a:r>
              <a:rPr lang="en-US" sz="2199">
                <a:solidFill>
                  <a:srgbClr val="464485"/>
                </a:solidFill>
                <a:latin typeface="Red Hat Display"/>
              </a:rPr>
              <a:t>Dari diagram di atas, kita dapat melihat bahwa orang dengan kategori chest pain 1 atau lebih berisiko tinggi terkena heart attack.</a:t>
            </a:r>
          </a:p>
        </p:txBody>
      </p:sp>
      <p:sp>
        <p:nvSpPr>
          <p:cNvPr name="TextBox 12" id="12"/>
          <p:cNvSpPr txBox="true"/>
          <p:nvPr/>
        </p:nvSpPr>
        <p:spPr>
          <a:xfrm rot="5400000">
            <a:off x="14335533" y="4990148"/>
            <a:ext cx="6958082" cy="306705"/>
          </a:xfrm>
          <a:prstGeom prst="rect">
            <a:avLst/>
          </a:prstGeom>
        </p:spPr>
        <p:txBody>
          <a:bodyPr anchor="t" rtlCol="false" tIns="0" lIns="0" bIns="0" rIns="0">
            <a:spAutoFit/>
          </a:bodyPr>
          <a:lstStyle/>
          <a:p>
            <a:pPr algn="ctr">
              <a:lnSpc>
                <a:spcPts val="2520"/>
              </a:lnSpc>
            </a:pPr>
            <a:r>
              <a:rPr lang="en-US" spc="1171" sz="1800">
                <a:solidFill>
                  <a:srgbClr val="464485"/>
                </a:solidFill>
                <a:latin typeface="Red Hat Display Bold"/>
              </a:rPr>
              <a:t>DATA MODELING</a:t>
            </a:r>
          </a:p>
        </p:txBody>
      </p:sp>
      <p:sp>
        <p:nvSpPr>
          <p:cNvPr name="TextBox 13" id="13"/>
          <p:cNvSpPr txBox="true"/>
          <p:nvPr/>
        </p:nvSpPr>
        <p:spPr>
          <a:xfrm rot="0">
            <a:off x="11399427" y="5090469"/>
            <a:ext cx="226219" cy="580390"/>
          </a:xfrm>
          <a:prstGeom prst="rect">
            <a:avLst/>
          </a:prstGeom>
        </p:spPr>
        <p:txBody>
          <a:bodyPr anchor="t" rtlCol="false" tIns="0" lIns="0" bIns="0" rIns="0">
            <a:spAutoFit/>
          </a:bodyPr>
          <a:lstStyle/>
          <a:p>
            <a:pPr algn="ctr">
              <a:lnSpc>
                <a:spcPts val="4759"/>
              </a:lnSpc>
            </a:pPr>
            <a:r>
              <a:rPr lang="en-US" sz="3399">
                <a:solidFill>
                  <a:srgbClr val="464485"/>
                </a:solidFill>
                <a:latin typeface="Open Sans Light"/>
              </a:rPr>
              <a:t>T</a:t>
            </a:r>
          </a:p>
        </p:txBody>
      </p:sp>
      <p:sp>
        <p:nvSpPr>
          <p:cNvPr name="TextBox 14" id="14"/>
          <p:cNvSpPr txBox="true"/>
          <p:nvPr/>
        </p:nvSpPr>
        <p:spPr>
          <a:xfrm rot="0">
            <a:off x="13408045" y="5076825"/>
            <a:ext cx="216843" cy="580390"/>
          </a:xfrm>
          <a:prstGeom prst="rect">
            <a:avLst/>
          </a:prstGeom>
        </p:spPr>
        <p:txBody>
          <a:bodyPr anchor="t" rtlCol="false" tIns="0" lIns="0" bIns="0" rIns="0">
            <a:spAutoFit/>
          </a:bodyPr>
          <a:lstStyle/>
          <a:p>
            <a:pPr algn="ctr">
              <a:lnSpc>
                <a:spcPts val="4759"/>
              </a:lnSpc>
            </a:pPr>
            <a:r>
              <a:rPr lang="en-US" sz="3399">
                <a:solidFill>
                  <a:srgbClr val="464485"/>
                </a:solidFill>
                <a:latin typeface="Open Sans Light"/>
              </a:rPr>
              <a:t>F</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2D2C0"/>
        </a:solidFill>
      </p:bgPr>
    </p:bg>
    <p:spTree>
      <p:nvGrpSpPr>
        <p:cNvPr id="1" name=""/>
        <p:cNvGrpSpPr/>
        <p:nvPr/>
      </p:nvGrpSpPr>
      <p:grpSpPr>
        <a:xfrm>
          <a:off x="0" y="0"/>
          <a:ext cx="0" cy="0"/>
          <a:chOff x="0" y="0"/>
          <a:chExt cx="0" cy="0"/>
        </a:xfrm>
      </p:grpSpPr>
      <p:sp>
        <p:nvSpPr>
          <p:cNvPr name="AutoShape 2" id="2"/>
          <p:cNvSpPr/>
          <p:nvPr/>
        </p:nvSpPr>
        <p:spPr>
          <a:xfrm rot="0">
            <a:off x="7799851" y="3771900"/>
            <a:ext cx="9459449" cy="0"/>
          </a:xfrm>
          <a:prstGeom prst="line">
            <a:avLst/>
          </a:prstGeom>
          <a:ln cap="rnd" w="19050">
            <a:solidFill>
              <a:srgbClr val="464485"/>
            </a:solidFill>
            <a:prstDash val="solid"/>
            <a:headEnd type="none" len="sm" w="sm"/>
            <a:tailEnd type="none" len="sm" w="sm"/>
          </a:ln>
        </p:spPr>
      </p:sp>
      <p:sp>
        <p:nvSpPr>
          <p:cNvPr name="AutoShape 3" id="3"/>
          <p:cNvSpPr/>
          <p:nvPr/>
        </p:nvSpPr>
        <p:spPr>
          <a:xfrm rot="-5400000">
            <a:off x="12125325" y="5133975"/>
            <a:ext cx="10287000" cy="0"/>
          </a:xfrm>
          <a:prstGeom prst="line">
            <a:avLst/>
          </a:prstGeom>
          <a:ln cap="rnd" w="19050">
            <a:solidFill>
              <a:srgbClr val="464485"/>
            </a:solidFill>
            <a:prstDash val="solid"/>
            <a:headEnd type="none" len="sm" w="sm"/>
            <a:tailEnd type="none" len="sm" w="sm"/>
          </a:ln>
        </p:spPr>
      </p:sp>
      <p:sp>
        <p:nvSpPr>
          <p:cNvPr name="AutoShape 4" id="4"/>
          <p:cNvSpPr/>
          <p:nvPr/>
        </p:nvSpPr>
        <p:spPr>
          <a:xfrm rot="-5400000">
            <a:off x="2646826" y="5133975"/>
            <a:ext cx="10287000" cy="0"/>
          </a:xfrm>
          <a:prstGeom prst="line">
            <a:avLst/>
          </a:prstGeom>
          <a:ln cap="rnd" w="19050">
            <a:solidFill>
              <a:srgbClr val="464485"/>
            </a:solidFill>
            <a:prstDash val="solid"/>
            <a:headEnd type="none" len="sm" w="sm"/>
            <a:tailEnd type="none" len="sm" w="sm"/>
          </a:ln>
        </p:spPr>
      </p:sp>
      <p:sp>
        <p:nvSpPr>
          <p:cNvPr name="AutoShape 5" id="5"/>
          <p:cNvSpPr/>
          <p:nvPr/>
        </p:nvSpPr>
        <p:spPr>
          <a:xfrm rot="-5400000">
            <a:off x="15478930" y="8335890"/>
            <a:ext cx="1825771" cy="0"/>
          </a:xfrm>
          <a:prstGeom prst="line">
            <a:avLst/>
          </a:prstGeom>
          <a:ln cap="rnd" w="19050">
            <a:solidFill>
              <a:srgbClr val="464485"/>
            </a:solidFill>
            <a:prstDash val="solid"/>
            <a:headEnd type="none" len="sm" w="sm"/>
            <a:tailEnd type="none" len="sm" w="sm"/>
          </a:ln>
        </p:spPr>
      </p:sp>
      <p:pic>
        <p:nvPicPr>
          <p:cNvPr name="Picture 6" id="6"/>
          <p:cNvPicPr>
            <a:picLocks noChangeAspect="true"/>
          </p:cNvPicPr>
          <p:nvPr/>
        </p:nvPicPr>
        <p:blipFill>
          <a:blip r:embed="rId2"/>
          <a:srcRect l="0" t="0" r="0" b="0"/>
          <a:stretch>
            <a:fillRect/>
          </a:stretch>
        </p:blipFill>
        <p:spPr>
          <a:xfrm flipH="false" flipV="false" rot="0">
            <a:off x="16108905" y="1028700"/>
            <a:ext cx="1128273" cy="1127145"/>
          </a:xfrm>
          <a:prstGeom prst="rect">
            <a:avLst/>
          </a:prstGeom>
        </p:spPr>
      </p:pic>
      <p:sp>
        <p:nvSpPr>
          <p:cNvPr name="TextBox 7" id="7"/>
          <p:cNvSpPr txBox="true"/>
          <p:nvPr/>
        </p:nvSpPr>
        <p:spPr>
          <a:xfrm rot="0">
            <a:off x="9144000" y="1254896"/>
            <a:ext cx="5487338" cy="1809747"/>
          </a:xfrm>
          <a:prstGeom prst="rect">
            <a:avLst/>
          </a:prstGeom>
        </p:spPr>
        <p:txBody>
          <a:bodyPr anchor="t" rtlCol="false" tIns="0" lIns="0" bIns="0" rIns="0">
            <a:spAutoFit/>
          </a:bodyPr>
          <a:lstStyle/>
          <a:p>
            <a:pPr>
              <a:lnSpc>
                <a:spcPts val="6899"/>
              </a:lnSpc>
            </a:pPr>
            <a:r>
              <a:rPr lang="en-US" sz="7499">
                <a:solidFill>
                  <a:srgbClr val="464485"/>
                </a:solidFill>
                <a:latin typeface="The Seasons"/>
              </a:rPr>
              <a:t>Hasil Penelitian</a:t>
            </a:r>
          </a:p>
        </p:txBody>
      </p:sp>
      <p:sp>
        <p:nvSpPr>
          <p:cNvPr name="TextBox 8" id="8"/>
          <p:cNvSpPr txBox="true"/>
          <p:nvPr/>
        </p:nvSpPr>
        <p:spPr>
          <a:xfrm rot="0">
            <a:off x="9266134" y="6227040"/>
            <a:ext cx="6526884" cy="1638301"/>
          </a:xfrm>
          <a:prstGeom prst="rect">
            <a:avLst/>
          </a:prstGeom>
        </p:spPr>
        <p:txBody>
          <a:bodyPr anchor="t" rtlCol="false" tIns="0" lIns="0" bIns="0" rIns="0">
            <a:spAutoFit/>
          </a:bodyPr>
          <a:lstStyle/>
          <a:p>
            <a:pPr>
              <a:lnSpc>
                <a:spcPts val="4499"/>
              </a:lnSpc>
            </a:pPr>
            <a:r>
              <a:rPr lang="en-US" sz="2499">
                <a:solidFill>
                  <a:srgbClr val="464485"/>
                </a:solidFill>
                <a:latin typeface="Red Hat Display"/>
              </a:rPr>
              <a:t>Variabel predicted untuk data training dan testing. Ditampilkan dalam bentuk Confusion Matrix untuk dievaluasi.</a:t>
            </a:r>
          </a:p>
        </p:txBody>
      </p:sp>
      <p:sp>
        <p:nvSpPr>
          <p:cNvPr name="TextBox 9" id="9"/>
          <p:cNvSpPr txBox="true"/>
          <p:nvPr/>
        </p:nvSpPr>
        <p:spPr>
          <a:xfrm rot="5400000">
            <a:off x="14335533" y="4990148"/>
            <a:ext cx="6958082" cy="306705"/>
          </a:xfrm>
          <a:prstGeom prst="rect">
            <a:avLst/>
          </a:prstGeom>
        </p:spPr>
        <p:txBody>
          <a:bodyPr anchor="t" rtlCol="false" tIns="0" lIns="0" bIns="0" rIns="0">
            <a:spAutoFit/>
          </a:bodyPr>
          <a:lstStyle/>
          <a:p>
            <a:pPr algn="ctr">
              <a:lnSpc>
                <a:spcPts val="2520"/>
              </a:lnSpc>
            </a:pPr>
            <a:r>
              <a:rPr lang="en-US" spc="1171" sz="1800">
                <a:solidFill>
                  <a:srgbClr val="464485"/>
                </a:solidFill>
                <a:latin typeface="Red Hat Display Bold"/>
              </a:rPr>
              <a:t>DATA MODELING</a:t>
            </a:r>
          </a:p>
        </p:txBody>
      </p:sp>
      <p:pic>
        <p:nvPicPr>
          <p:cNvPr name="Picture 10" id="10"/>
          <p:cNvPicPr>
            <a:picLocks noChangeAspect="true"/>
          </p:cNvPicPr>
          <p:nvPr/>
        </p:nvPicPr>
        <p:blipFill>
          <a:blip r:embed="rId3"/>
          <a:srcRect l="0" t="0" r="2707" b="0"/>
          <a:stretch>
            <a:fillRect/>
          </a:stretch>
        </p:blipFill>
        <p:spPr>
          <a:xfrm flipH="false" flipV="false" rot="0">
            <a:off x="1028700" y="2378439"/>
            <a:ext cx="5380421" cy="5530121"/>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2D2C0"/>
        </a:solidFill>
      </p:bgPr>
    </p:bg>
    <p:spTree>
      <p:nvGrpSpPr>
        <p:cNvPr id="1" name=""/>
        <p:cNvGrpSpPr/>
        <p:nvPr/>
      </p:nvGrpSpPr>
      <p:grpSpPr>
        <a:xfrm>
          <a:off x="0" y="0"/>
          <a:ext cx="0" cy="0"/>
          <a:chOff x="0" y="0"/>
          <a:chExt cx="0" cy="0"/>
        </a:xfrm>
      </p:grpSpPr>
      <p:sp>
        <p:nvSpPr>
          <p:cNvPr name="AutoShape 2" id="2"/>
          <p:cNvSpPr/>
          <p:nvPr/>
        </p:nvSpPr>
        <p:spPr>
          <a:xfrm rot="0">
            <a:off x="7799851" y="3771900"/>
            <a:ext cx="9459449" cy="0"/>
          </a:xfrm>
          <a:prstGeom prst="line">
            <a:avLst/>
          </a:prstGeom>
          <a:ln cap="rnd" w="19050">
            <a:solidFill>
              <a:srgbClr val="464485"/>
            </a:solidFill>
            <a:prstDash val="solid"/>
            <a:headEnd type="none" len="sm" w="sm"/>
            <a:tailEnd type="none" len="sm" w="sm"/>
          </a:ln>
        </p:spPr>
      </p:sp>
      <p:sp>
        <p:nvSpPr>
          <p:cNvPr name="AutoShape 3" id="3"/>
          <p:cNvSpPr/>
          <p:nvPr/>
        </p:nvSpPr>
        <p:spPr>
          <a:xfrm rot="-5400000">
            <a:off x="12125325" y="5133975"/>
            <a:ext cx="10287000" cy="0"/>
          </a:xfrm>
          <a:prstGeom prst="line">
            <a:avLst/>
          </a:prstGeom>
          <a:ln cap="rnd" w="19050">
            <a:solidFill>
              <a:srgbClr val="464485"/>
            </a:solidFill>
            <a:prstDash val="solid"/>
            <a:headEnd type="none" len="sm" w="sm"/>
            <a:tailEnd type="none" len="sm" w="sm"/>
          </a:ln>
        </p:spPr>
      </p:sp>
      <p:sp>
        <p:nvSpPr>
          <p:cNvPr name="AutoShape 4" id="4"/>
          <p:cNvSpPr/>
          <p:nvPr/>
        </p:nvSpPr>
        <p:spPr>
          <a:xfrm rot="-5400000">
            <a:off x="2646826" y="5133975"/>
            <a:ext cx="10287000" cy="0"/>
          </a:xfrm>
          <a:prstGeom prst="line">
            <a:avLst/>
          </a:prstGeom>
          <a:ln cap="rnd" w="19050">
            <a:solidFill>
              <a:srgbClr val="464485"/>
            </a:solidFill>
            <a:prstDash val="solid"/>
            <a:headEnd type="none" len="sm" w="sm"/>
            <a:tailEnd type="none" len="sm" w="sm"/>
          </a:ln>
        </p:spPr>
      </p:sp>
      <p:sp>
        <p:nvSpPr>
          <p:cNvPr name="AutoShape 5" id="5"/>
          <p:cNvSpPr/>
          <p:nvPr/>
        </p:nvSpPr>
        <p:spPr>
          <a:xfrm rot="-5400000">
            <a:off x="15478930" y="8335890"/>
            <a:ext cx="1825771" cy="0"/>
          </a:xfrm>
          <a:prstGeom prst="line">
            <a:avLst/>
          </a:prstGeom>
          <a:ln cap="rnd" w="19050">
            <a:solidFill>
              <a:srgbClr val="464485"/>
            </a:solidFill>
            <a:prstDash val="solid"/>
            <a:headEnd type="none" len="sm" w="sm"/>
            <a:tailEnd type="none" len="sm" w="sm"/>
          </a:ln>
        </p:spPr>
      </p:sp>
      <p:pic>
        <p:nvPicPr>
          <p:cNvPr name="Picture 6" id="6"/>
          <p:cNvPicPr>
            <a:picLocks noChangeAspect="true"/>
          </p:cNvPicPr>
          <p:nvPr/>
        </p:nvPicPr>
        <p:blipFill>
          <a:blip r:embed="rId2"/>
          <a:srcRect l="0" t="0" r="0" b="0"/>
          <a:stretch>
            <a:fillRect/>
          </a:stretch>
        </p:blipFill>
        <p:spPr>
          <a:xfrm flipH="false" flipV="false" rot="0">
            <a:off x="16108905" y="1028700"/>
            <a:ext cx="1128273" cy="1127145"/>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567460" y="642953"/>
            <a:ext cx="4550494" cy="4315746"/>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567460" y="5143500"/>
            <a:ext cx="4607845" cy="4356345"/>
          </a:xfrm>
          <a:prstGeom prst="rect">
            <a:avLst/>
          </a:prstGeom>
        </p:spPr>
      </p:pic>
      <p:sp>
        <p:nvSpPr>
          <p:cNvPr name="TextBox 9" id="9"/>
          <p:cNvSpPr txBox="true"/>
          <p:nvPr/>
        </p:nvSpPr>
        <p:spPr>
          <a:xfrm rot="0">
            <a:off x="9144000" y="1254896"/>
            <a:ext cx="5487338" cy="1809747"/>
          </a:xfrm>
          <a:prstGeom prst="rect">
            <a:avLst/>
          </a:prstGeom>
        </p:spPr>
        <p:txBody>
          <a:bodyPr anchor="t" rtlCol="false" tIns="0" lIns="0" bIns="0" rIns="0">
            <a:spAutoFit/>
          </a:bodyPr>
          <a:lstStyle/>
          <a:p>
            <a:pPr>
              <a:lnSpc>
                <a:spcPts val="6899"/>
              </a:lnSpc>
            </a:pPr>
            <a:r>
              <a:rPr lang="en-US" sz="7499">
                <a:solidFill>
                  <a:srgbClr val="464485"/>
                </a:solidFill>
                <a:latin typeface="The Seasons"/>
              </a:rPr>
              <a:t>Hasil Penelitian</a:t>
            </a:r>
          </a:p>
        </p:txBody>
      </p:sp>
      <p:sp>
        <p:nvSpPr>
          <p:cNvPr name="TextBox 10" id="10"/>
          <p:cNvSpPr txBox="true"/>
          <p:nvPr/>
        </p:nvSpPr>
        <p:spPr>
          <a:xfrm rot="5400000">
            <a:off x="14335533" y="4990148"/>
            <a:ext cx="6958082" cy="306705"/>
          </a:xfrm>
          <a:prstGeom prst="rect">
            <a:avLst/>
          </a:prstGeom>
        </p:spPr>
        <p:txBody>
          <a:bodyPr anchor="t" rtlCol="false" tIns="0" lIns="0" bIns="0" rIns="0">
            <a:spAutoFit/>
          </a:bodyPr>
          <a:lstStyle/>
          <a:p>
            <a:pPr algn="ctr">
              <a:lnSpc>
                <a:spcPts val="2520"/>
              </a:lnSpc>
            </a:pPr>
            <a:r>
              <a:rPr lang="en-US" spc="1171" sz="1800">
                <a:solidFill>
                  <a:srgbClr val="464485"/>
                </a:solidFill>
                <a:latin typeface="Red Hat Display Bold"/>
              </a:rPr>
              <a:t>DATA MODELING</a:t>
            </a:r>
          </a:p>
        </p:txBody>
      </p:sp>
      <p:sp>
        <p:nvSpPr>
          <p:cNvPr name="TextBox 11" id="11"/>
          <p:cNvSpPr txBox="true"/>
          <p:nvPr/>
        </p:nvSpPr>
        <p:spPr>
          <a:xfrm rot="0">
            <a:off x="9144000" y="4618375"/>
            <a:ext cx="6996424" cy="1937385"/>
          </a:xfrm>
          <a:prstGeom prst="rect">
            <a:avLst/>
          </a:prstGeom>
        </p:spPr>
        <p:txBody>
          <a:bodyPr anchor="t" rtlCol="false" tIns="0" lIns="0" bIns="0" rIns="0">
            <a:spAutoFit/>
          </a:bodyPr>
          <a:lstStyle/>
          <a:p>
            <a:pPr algn="ctr">
              <a:lnSpc>
                <a:spcPts val="3959"/>
              </a:lnSpc>
            </a:pPr>
            <a:r>
              <a:rPr lang="en-US" sz="2199">
                <a:solidFill>
                  <a:srgbClr val="464485"/>
                </a:solidFill>
                <a:latin typeface="Red Hat Display Bold"/>
              </a:rPr>
              <a:t>Set </a:t>
            </a:r>
            <a:r>
              <a:rPr lang="en-US" sz="2199">
                <a:solidFill>
                  <a:srgbClr val="464485"/>
                </a:solidFill>
                <a:latin typeface="Red Hat Display Bold Italics"/>
              </a:rPr>
              <a:t>training</a:t>
            </a:r>
          </a:p>
          <a:p>
            <a:pPr algn="ctr">
              <a:lnSpc>
                <a:spcPts val="3959"/>
              </a:lnSpc>
            </a:pPr>
            <a:r>
              <a:rPr lang="en-US" sz="2199">
                <a:solidFill>
                  <a:srgbClr val="464485"/>
                </a:solidFill>
                <a:latin typeface="Red Hat Display"/>
              </a:rPr>
              <a:t>Set data testing memiliki kesalahan Tipe-1 adalah 12.56% yang juga dikenal sebagai False Positive. Kesalahan Tipe-2 adalah 2.90% yang juga dikenal sebagai False Negative. </a:t>
            </a:r>
          </a:p>
        </p:txBody>
      </p:sp>
      <p:sp>
        <p:nvSpPr>
          <p:cNvPr name="TextBox 12" id="12"/>
          <p:cNvSpPr txBox="true"/>
          <p:nvPr/>
        </p:nvSpPr>
        <p:spPr>
          <a:xfrm rot="0">
            <a:off x="9004866" y="7067160"/>
            <a:ext cx="6996424" cy="2432685"/>
          </a:xfrm>
          <a:prstGeom prst="rect">
            <a:avLst/>
          </a:prstGeom>
        </p:spPr>
        <p:txBody>
          <a:bodyPr anchor="t" rtlCol="false" tIns="0" lIns="0" bIns="0" rIns="0">
            <a:spAutoFit/>
          </a:bodyPr>
          <a:lstStyle/>
          <a:p>
            <a:pPr algn="ctr">
              <a:lnSpc>
                <a:spcPts val="3959"/>
              </a:lnSpc>
            </a:pPr>
            <a:r>
              <a:rPr lang="en-US" sz="2199">
                <a:solidFill>
                  <a:srgbClr val="464485"/>
                </a:solidFill>
                <a:latin typeface="Red Hat Display Bold"/>
              </a:rPr>
              <a:t>Set </a:t>
            </a:r>
            <a:r>
              <a:rPr lang="en-US" sz="2199">
                <a:solidFill>
                  <a:srgbClr val="464485"/>
                </a:solidFill>
                <a:latin typeface="Red Hat Display Bold Italics"/>
              </a:rPr>
              <a:t>testing</a:t>
            </a:r>
          </a:p>
          <a:p>
            <a:pPr algn="ctr">
              <a:lnSpc>
                <a:spcPts val="3959"/>
              </a:lnSpc>
            </a:pPr>
            <a:r>
              <a:rPr lang="en-US" sz="2199">
                <a:solidFill>
                  <a:srgbClr val="464485"/>
                </a:solidFill>
                <a:latin typeface="Red Hat Display"/>
              </a:rPr>
              <a:t>Set data testing memiliki kesalahan Tipe-1 sebesar 7,87% yang juga dikenal sebagai False Positive. Kesalahan Tipe-2 adalah 6,74% yang juga dikenal sebagai False Negative. .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2D2C0"/>
        </a:solidFill>
      </p:bgPr>
    </p:bg>
    <p:spTree>
      <p:nvGrpSpPr>
        <p:cNvPr id="1" name=""/>
        <p:cNvGrpSpPr/>
        <p:nvPr/>
      </p:nvGrpSpPr>
      <p:grpSpPr>
        <a:xfrm>
          <a:off x="0" y="0"/>
          <a:ext cx="0" cy="0"/>
          <a:chOff x="0" y="0"/>
          <a:chExt cx="0" cy="0"/>
        </a:xfrm>
      </p:grpSpPr>
      <p:sp>
        <p:nvSpPr>
          <p:cNvPr name="AutoShape 2" id="2"/>
          <p:cNvSpPr/>
          <p:nvPr/>
        </p:nvSpPr>
        <p:spPr>
          <a:xfrm rot="0">
            <a:off x="7799851" y="3771900"/>
            <a:ext cx="9459449" cy="0"/>
          </a:xfrm>
          <a:prstGeom prst="line">
            <a:avLst/>
          </a:prstGeom>
          <a:ln cap="rnd" w="19050">
            <a:solidFill>
              <a:srgbClr val="464485"/>
            </a:solidFill>
            <a:prstDash val="solid"/>
            <a:headEnd type="none" len="sm" w="sm"/>
            <a:tailEnd type="none" len="sm" w="sm"/>
          </a:ln>
        </p:spPr>
      </p:sp>
      <p:sp>
        <p:nvSpPr>
          <p:cNvPr name="AutoShape 3" id="3"/>
          <p:cNvSpPr/>
          <p:nvPr/>
        </p:nvSpPr>
        <p:spPr>
          <a:xfrm rot="-5400000">
            <a:off x="12125325" y="5133975"/>
            <a:ext cx="10287000" cy="0"/>
          </a:xfrm>
          <a:prstGeom prst="line">
            <a:avLst/>
          </a:prstGeom>
          <a:ln cap="rnd" w="19050">
            <a:solidFill>
              <a:srgbClr val="464485"/>
            </a:solidFill>
            <a:prstDash val="solid"/>
            <a:headEnd type="none" len="sm" w="sm"/>
            <a:tailEnd type="none" len="sm" w="sm"/>
          </a:ln>
        </p:spPr>
      </p:sp>
      <p:sp>
        <p:nvSpPr>
          <p:cNvPr name="AutoShape 4" id="4"/>
          <p:cNvSpPr/>
          <p:nvPr/>
        </p:nvSpPr>
        <p:spPr>
          <a:xfrm rot="-5400000">
            <a:off x="2646826" y="5133975"/>
            <a:ext cx="10287000" cy="0"/>
          </a:xfrm>
          <a:prstGeom prst="line">
            <a:avLst/>
          </a:prstGeom>
          <a:ln cap="rnd" w="19050">
            <a:solidFill>
              <a:srgbClr val="464485"/>
            </a:solidFill>
            <a:prstDash val="solid"/>
            <a:headEnd type="none" len="sm" w="sm"/>
            <a:tailEnd type="none" len="sm" w="sm"/>
          </a:ln>
        </p:spPr>
      </p:sp>
      <p:sp>
        <p:nvSpPr>
          <p:cNvPr name="AutoShape 5" id="5"/>
          <p:cNvSpPr/>
          <p:nvPr/>
        </p:nvSpPr>
        <p:spPr>
          <a:xfrm rot="-5400000">
            <a:off x="15478930" y="8335890"/>
            <a:ext cx="1825771" cy="0"/>
          </a:xfrm>
          <a:prstGeom prst="line">
            <a:avLst/>
          </a:prstGeom>
          <a:ln cap="rnd" w="19050">
            <a:solidFill>
              <a:srgbClr val="464485"/>
            </a:solidFill>
            <a:prstDash val="solid"/>
            <a:headEnd type="none" len="sm" w="sm"/>
            <a:tailEnd type="none" len="sm" w="sm"/>
          </a:ln>
        </p:spPr>
      </p:sp>
      <p:pic>
        <p:nvPicPr>
          <p:cNvPr name="Picture 6" id="6"/>
          <p:cNvPicPr>
            <a:picLocks noChangeAspect="true"/>
          </p:cNvPicPr>
          <p:nvPr/>
        </p:nvPicPr>
        <p:blipFill>
          <a:blip r:embed="rId2"/>
          <a:srcRect l="0" t="0" r="0" b="0"/>
          <a:stretch>
            <a:fillRect/>
          </a:stretch>
        </p:blipFill>
        <p:spPr>
          <a:xfrm flipH="false" flipV="false" rot="0">
            <a:off x="16108905" y="1028700"/>
            <a:ext cx="1128273" cy="1127145"/>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9144000" y="4354854"/>
            <a:ext cx="6526884" cy="5052244"/>
          </a:xfrm>
          <a:prstGeom prst="rect">
            <a:avLst/>
          </a:prstGeom>
        </p:spPr>
      </p:pic>
      <p:sp>
        <p:nvSpPr>
          <p:cNvPr name="TextBox 8" id="8"/>
          <p:cNvSpPr txBox="true"/>
          <p:nvPr/>
        </p:nvSpPr>
        <p:spPr>
          <a:xfrm rot="0">
            <a:off x="9144000" y="1254896"/>
            <a:ext cx="5487338" cy="1809747"/>
          </a:xfrm>
          <a:prstGeom prst="rect">
            <a:avLst/>
          </a:prstGeom>
        </p:spPr>
        <p:txBody>
          <a:bodyPr anchor="t" rtlCol="false" tIns="0" lIns="0" bIns="0" rIns="0">
            <a:spAutoFit/>
          </a:bodyPr>
          <a:lstStyle/>
          <a:p>
            <a:pPr>
              <a:lnSpc>
                <a:spcPts val="6899"/>
              </a:lnSpc>
            </a:pPr>
            <a:r>
              <a:rPr lang="en-US" sz="7499">
                <a:solidFill>
                  <a:srgbClr val="464485"/>
                </a:solidFill>
                <a:latin typeface="The Seasons"/>
              </a:rPr>
              <a:t>Hasil Penelitian</a:t>
            </a:r>
          </a:p>
        </p:txBody>
      </p:sp>
      <p:sp>
        <p:nvSpPr>
          <p:cNvPr name="TextBox 9" id="9"/>
          <p:cNvSpPr txBox="true"/>
          <p:nvPr/>
        </p:nvSpPr>
        <p:spPr>
          <a:xfrm rot="0">
            <a:off x="1028700" y="3474720"/>
            <a:ext cx="6526884" cy="1076325"/>
          </a:xfrm>
          <a:prstGeom prst="rect">
            <a:avLst/>
          </a:prstGeom>
        </p:spPr>
        <p:txBody>
          <a:bodyPr anchor="t" rtlCol="false" tIns="0" lIns="0" bIns="0" rIns="0">
            <a:spAutoFit/>
          </a:bodyPr>
          <a:lstStyle/>
          <a:p>
            <a:pPr>
              <a:lnSpc>
                <a:spcPts val="4499"/>
              </a:lnSpc>
            </a:pPr>
            <a:r>
              <a:rPr lang="en-US" sz="2499">
                <a:solidFill>
                  <a:srgbClr val="464485"/>
                </a:solidFill>
                <a:latin typeface="Red Hat Display"/>
              </a:rPr>
              <a:t>Accuracy train: 0.8454106280193237</a:t>
            </a:r>
          </a:p>
          <a:p>
            <a:pPr>
              <a:lnSpc>
                <a:spcPts val="4499"/>
              </a:lnSpc>
            </a:pPr>
            <a:r>
              <a:rPr lang="en-US" sz="2499">
                <a:solidFill>
                  <a:srgbClr val="464485"/>
                </a:solidFill>
                <a:latin typeface="Red Hat Display"/>
              </a:rPr>
              <a:t>Accuracy test: 0.8539325842696629</a:t>
            </a:r>
          </a:p>
        </p:txBody>
      </p:sp>
      <p:sp>
        <p:nvSpPr>
          <p:cNvPr name="TextBox 10" id="10"/>
          <p:cNvSpPr txBox="true"/>
          <p:nvPr/>
        </p:nvSpPr>
        <p:spPr>
          <a:xfrm rot="5400000">
            <a:off x="14335533" y="4990148"/>
            <a:ext cx="6958082" cy="306705"/>
          </a:xfrm>
          <a:prstGeom prst="rect">
            <a:avLst/>
          </a:prstGeom>
        </p:spPr>
        <p:txBody>
          <a:bodyPr anchor="t" rtlCol="false" tIns="0" lIns="0" bIns="0" rIns="0">
            <a:spAutoFit/>
          </a:bodyPr>
          <a:lstStyle/>
          <a:p>
            <a:pPr algn="ctr">
              <a:lnSpc>
                <a:spcPts val="2520"/>
              </a:lnSpc>
            </a:pPr>
            <a:r>
              <a:rPr lang="en-US" spc="1171" sz="1800">
                <a:solidFill>
                  <a:srgbClr val="464485"/>
                </a:solidFill>
                <a:latin typeface="Red Hat Display Bold"/>
              </a:rPr>
              <a:t>DATA MODELING</a:t>
            </a:r>
          </a:p>
        </p:txBody>
      </p:sp>
      <p:sp>
        <p:nvSpPr>
          <p:cNvPr name="TextBox 11" id="11"/>
          <p:cNvSpPr txBox="true"/>
          <p:nvPr/>
        </p:nvSpPr>
        <p:spPr>
          <a:xfrm rot="0">
            <a:off x="1028700" y="4535805"/>
            <a:ext cx="6526884" cy="1076325"/>
          </a:xfrm>
          <a:prstGeom prst="rect">
            <a:avLst/>
          </a:prstGeom>
        </p:spPr>
        <p:txBody>
          <a:bodyPr anchor="t" rtlCol="false" tIns="0" lIns="0" bIns="0" rIns="0">
            <a:spAutoFit/>
          </a:bodyPr>
          <a:lstStyle/>
          <a:p>
            <a:pPr>
              <a:lnSpc>
                <a:spcPts val="4499"/>
              </a:lnSpc>
            </a:pPr>
            <a:r>
              <a:rPr lang="en-US" sz="2499">
                <a:solidFill>
                  <a:srgbClr val="464485"/>
                </a:solidFill>
                <a:latin typeface="Red Hat Display"/>
              </a:rPr>
              <a:t>Precision train: 0.7984496124031008</a:t>
            </a:r>
          </a:p>
          <a:p>
            <a:pPr>
              <a:lnSpc>
                <a:spcPts val="4499"/>
              </a:lnSpc>
            </a:pPr>
            <a:r>
              <a:rPr lang="en-US" sz="2499">
                <a:solidFill>
                  <a:srgbClr val="464485"/>
                </a:solidFill>
                <a:latin typeface="Arimo"/>
              </a:rPr>
              <a:t>Precision test: 0.8727272727272727</a:t>
            </a:r>
          </a:p>
        </p:txBody>
      </p:sp>
      <p:sp>
        <p:nvSpPr>
          <p:cNvPr name="TextBox 12" id="12"/>
          <p:cNvSpPr txBox="true"/>
          <p:nvPr/>
        </p:nvSpPr>
        <p:spPr>
          <a:xfrm rot="0">
            <a:off x="1028700" y="5593080"/>
            <a:ext cx="5756533" cy="1076325"/>
          </a:xfrm>
          <a:prstGeom prst="rect">
            <a:avLst/>
          </a:prstGeom>
        </p:spPr>
        <p:txBody>
          <a:bodyPr anchor="t" rtlCol="false" tIns="0" lIns="0" bIns="0" rIns="0">
            <a:spAutoFit/>
          </a:bodyPr>
          <a:lstStyle/>
          <a:p>
            <a:pPr>
              <a:lnSpc>
                <a:spcPts val="4499"/>
              </a:lnSpc>
              <a:spcBef>
                <a:spcPct val="0"/>
              </a:spcBef>
            </a:pPr>
            <a:r>
              <a:rPr lang="en-US" sz="2499">
                <a:solidFill>
                  <a:srgbClr val="464485"/>
                </a:solidFill>
                <a:latin typeface="Red Hat Display"/>
              </a:rPr>
              <a:t>Recall train: 0.944954128440367</a:t>
            </a:r>
          </a:p>
          <a:p>
            <a:pPr>
              <a:lnSpc>
                <a:spcPts val="4499"/>
              </a:lnSpc>
              <a:spcBef>
                <a:spcPct val="0"/>
              </a:spcBef>
            </a:pPr>
            <a:r>
              <a:rPr lang="en-US" sz="2499">
                <a:solidFill>
                  <a:srgbClr val="464485"/>
                </a:solidFill>
                <a:latin typeface="Red Hat Display"/>
              </a:rPr>
              <a:t>Recall test: 0.8888888888888888</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2D2C0"/>
        </a:solidFill>
      </p:bgPr>
    </p:bg>
    <p:spTree>
      <p:nvGrpSpPr>
        <p:cNvPr id="1" name=""/>
        <p:cNvGrpSpPr/>
        <p:nvPr/>
      </p:nvGrpSpPr>
      <p:grpSpPr>
        <a:xfrm>
          <a:off x="0" y="0"/>
          <a:ext cx="0" cy="0"/>
          <a:chOff x="0" y="0"/>
          <a:chExt cx="0" cy="0"/>
        </a:xfrm>
      </p:grpSpPr>
      <p:sp>
        <p:nvSpPr>
          <p:cNvPr name="AutoShape 2" id="2"/>
          <p:cNvSpPr/>
          <p:nvPr/>
        </p:nvSpPr>
        <p:spPr>
          <a:xfrm rot="0">
            <a:off x="0" y="10063115"/>
            <a:ext cx="18288000" cy="0"/>
          </a:xfrm>
          <a:prstGeom prst="line">
            <a:avLst/>
          </a:prstGeom>
          <a:ln cap="rnd" w="19050">
            <a:solidFill>
              <a:srgbClr val="464485"/>
            </a:solidFill>
            <a:prstDash val="solid"/>
            <a:headEnd type="none" len="sm" w="sm"/>
            <a:tailEnd type="none" len="sm" w="sm"/>
          </a:ln>
        </p:spPr>
      </p:sp>
      <p:sp>
        <p:nvSpPr>
          <p:cNvPr name="AutoShape 3" id="3"/>
          <p:cNvSpPr/>
          <p:nvPr/>
        </p:nvSpPr>
        <p:spPr>
          <a:xfrm rot="0">
            <a:off x="0" y="204835"/>
            <a:ext cx="18288000" cy="0"/>
          </a:xfrm>
          <a:prstGeom prst="line">
            <a:avLst/>
          </a:prstGeom>
          <a:ln cap="rnd" w="19050">
            <a:solidFill>
              <a:srgbClr val="464485"/>
            </a:solidFill>
            <a:prstDash val="solid"/>
            <a:headEnd type="none" len="sm" w="sm"/>
            <a:tailEnd type="none" len="sm" w="sm"/>
          </a:ln>
        </p:spPr>
      </p:sp>
      <p:sp>
        <p:nvSpPr>
          <p:cNvPr name="AutoShape 4" id="4"/>
          <p:cNvSpPr/>
          <p:nvPr/>
        </p:nvSpPr>
        <p:spPr>
          <a:xfrm rot="-5400000">
            <a:off x="12125325" y="5133975"/>
            <a:ext cx="10287000" cy="0"/>
          </a:xfrm>
          <a:prstGeom prst="line">
            <a:avLst/>
          </a:prstGeom>
          <a:ln cap="rnd" w="19050">
            <a:solidFill>
              <a:srgbClr val="464485"/>
            </a:solidFill>
            <a:prstDash val="solid"/>
            <a:headEnd type="none" len="sm" w="sm"/>
            <a:tailEnd type="none" len="sm" w="sm"/>
          </a:ln>
        </p:spPr>
      </p:sp>
      <p:sp>
        <p:nvSpPr>
          <p:cNvPr name="AutoShape 5" id="5"/>
          <p:cNvSpPr/>
          <p:nvPr/>
        </p:nvSpPr>
        <p:spPr>
          <a:xfrm rot="0">
            <a:off x="2838435" y="8622541"/>
            <a:ext cx="12265995" cy="0"/>
          </a:xfrm>
          <a:prstGeom prst="line">
            <a:avLst/>
          </a:prstGeom>
          <a:ln cap="rnd" w="19050">
            <a:solidFill>
              <a:srgbClr val="464485"/>
            </a:solidFill>
            <a:prstDash val="solid"/>
            <a:headEnd type="none" len="sm" w="sm"/>
            <a:tailEnd type="none" len="sm" w="sm"/>
          </a:ln>
        </p:spPr>
      </p:sp>
      <p:grpSp>
        <p:nvGrpSpPr>
          <p:cNvPr name="Group 6" id="6"/>
          <p:cNvGrpSpPr>
            <a:grpSpLocks noChangeAspect="true"/>
          </p:cNvGrpSpPr>
          <p:nvPr/>
        </p:nvGrpSpPr>
        <p:grpSpPr>
          <a:xfrm rot="0">
            <a:off x="12074390" y="3674497"/>
            <a:ext cx="4427187" cy="5602853"/>
            <a:chOff x="0" y="0"/>
            <a:chExt cx="6021070" cy="7620000"/>
          </a:xfrm>
        </p:grpSpPr>
        <p:sp>
          <p:nvSpPr>
            <p:cNvPr name="Freeform 7" id="7"/>
            <p:cNvSpPr/>
            <p:nvPr/>
          </p:nvSpPr>
          <p:spPr>
            <a:xfrm>
              <a:off x="-148720" y="-6106"/>
              <a:ext cx="6319781" cy="7632211"/>
            </a:xfrm>
            <a:custGeom>
              <a:avLst/>
              <a:gdLst/>
              <a:ahLst/>
              <a:cxnLst/>
              <a:rect r="r" b="b" t="t" l="l"/>
              <a:pathLst>
                <a:path h="7632211" w="6319781">
                  <a:moveTo>
                    <a:pt x="3159890" y="6106"/>
                  </a:moveTo>
                  <a:cubicBezTo>
                    <a:pt x="2080895" y="0"/>
                    <a:pt x="1081791" y="724844"/>
                    <a:pt x="540895" y="1906170"/>
                  </a:cubicBezTo>
                  <a:cubicBezTo>
                    <a:pt x="0" y="3087497"/>
                    <a:pt x="0" y="4544715"/>
                    <a:pt x="540895" y="5726042"/>
                  </a:cubicBezTo>
                  <a:cubicBezTo>
                    <a:pt x="1081791" y="6907368"/>
                    <a:pt x="2080895" y="7632212"/>
                    <a:pt x="3159890" y="7626106"/>
                  </a:cubicBezTo>
                  <a:cubicBezTo>
                    <a:pt x="4238885" y="7632212"/>
                    <a:pt x="5237990" y="6907368"/>
                    <a:pt x="5778885" y="5726042"/>
                  </a:cubicBezTo>
                  <a:cubicBezTo>
                    <a:pt x="6319781" y="4544715"/>
                    <a:pt x="6319781" y="3087497"/>
                    <a:pt x="5778885" y="1906170"/>
                  </a:cubicBezTo>
                  <a:cubicBezTo>
                    <a:pt x="5237990" y="724844"/>
                    <a:pt x="4238885" y="0"/>
                    <a:pt x="3159890" y="6106"/>
                  </a:cubicBezTo>
                  <a:close/>
                </a:path>
              </a:pathLst>
            </a:custGeom>
            <a:blipFill>
              <a:blip r:embed="rId2"/>
              <a:stretch>
                <a:fillRect l="-62284" r="-26780" t="0" b="0"/>
              </a:stretch>
            </a:blipFill>
          </p:spPr>
        </p:sp>
      </p:gr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789003" y="1325496"/>
            <a:ext cx="997961" cy="997961"/>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16108905" y="1028700"/>
            <a:ext cx="1128273" cy="1127145"/>
          </a:xfrm>
          <a:prstGeom prst="rect">
            <a:avLst/>
          </a:prstGeom>
        </p:spPr>
      </p:pic>
      <p:sp>
        <p:nvSpPr>
          <p:cNvPr name="TextBox 10" id="10"/>
          <p:cNvSpPr txBox="true"/>
          <p:nvPr/>
        </p:nvSpPr>
        <p:spPr>
          <a:xfrm rot="0">
            <a:off x="5197980" y="1333500"/>
            <a:ext cx="7892040" cy="1473330"/>
          </a:xfrm>
          <a:prstGeom prst="rect">
            <a:avLst/>
          </a:prstGeom>
        </p:spPr>
        <p:txBody>
          <a:bodyPr anchor="t" rtlCol="false" tIns="0" lIns="0" bIns="0" rIns="0">
            <a:spAutoFit/>
          </a:bodyPr>
          <a:lstStyle/>
          <a:p>
            <a:pPr algn="ctr">
              <a:lnSpc>
                <a:spcPts val="10764"/>
              </a:lnSpc>
            </a:pPr>
            <a:r>
              <a:rPr lang="en-US" sz="11700">
                <a:solidFill>
                  <a:srgbClr val="464485"/>
                </a:solidFill>
                <a:latin typeface="The Seasons"/>
              </a:rPr>
              <a:t>Kesimpulan</a:t>
            </a:r>
          </a:p>
        </p:txBody>
      </p:sp>
      <p:sp>
        <p:nvSpPr>
          <p:cNvPr name="TextBox 11" id="11"/>
          <p:cNvSpPr txBox="true"/>
          <p:nvPr/>
        </p:nvSpPr>
        <p:spPr>
          <a:xfrm rot="5400000">
            <a:off x="14335533" y="4990148"/>
            <a:ext cx="6958082" cy="306705"/>
          </a:xfrm>
          <a:prstGeom prst="rect">
            <a:avLst/>
          </a:prstGeom>
        </p:spPr>
        <p:txBody>
          <a:bodyPr anchor="t" rtlCol="false" tIns="0" lIns="0" bIns="0" rIns="0">
            <a:spAutoFit/>
          </a:bodyPr>
          <a:lstStyle/>
          <a:p>
            <a:pPr algn="ctr">
              <a:lnSpc>
                <a:spcPts val="2520"/>
              </a:lnSpc>
            </a:pPr>
            <a:r>
              <a:rPr lang="en-US" spc="1439" sz="1800">
                <a:solidFill>
                  <a:srgbClr val="464485"/>
                </a:solidFill>
                <a:latin typeface="Red Hat Display Bold"/>
              </a:rPr>
              <a:t>DATA MODELING</a:t>
            </a:r>
          </a:p>
        </p:txBody>
      </p:sp>
      <p:sp>
        <p:nvSpPr>
          <p:cNvPr name="TextBox 12" id="12"/>
          <p:cNvSpPr txBox="true"/>
          <p:nvPr/>
        </p:nvSpPr>
        <p:spPr>
          <a:xfrm rot="-5400000">
            <a:off x="1012870" y="7912569"/>
            <a:ext cx="1451605" cy="1458044"/>
          </a:xfrm>
          <a:prstGeom prst="rect">
            <a:avLst/>
          </a:prstGeom>
        </p:spPr>
        <p:txBody>
          <a:bodyPr anchor="t" rtlCol="false" tIns="0" lIns="0" bIns="0" rIns="0">
            <a:spAutoFit/>
          </a:bodyPr>
          <a:lstStyle/>
          <a:p>
            <a:pPr>
              <a:lnSpc>
                <a:spcPts val="1400"/>
              </a:lnSpc>
            </a:pPr>
            <a:r>
              <a:rPr lang="en-US" spc="447" sz="1000">
                <a:solidFill>
                  <a:srgbClr val="464485"/>
                </a:solidFill>
                <a:latin typeface="Red Hat Display Bold"/>
              </a:rPr>
              <a:t>DATA MODELING.</a:t>
            </a:r>
          </a:p>
          <a:p>
            <a:pPr>
              <a:lnSpc>
                <a:spcPts val="1400"/>
              </a:lnSpc>
            </a:pPr>
            <a:r>
              <a:rPr lang="en-US" spc="447" sz="1000">
                <a:solidFill>
                  <a:srgbClr val="464485"/>
                </a:solidFill>
                <a:latin typeface="Red Hat Display Bold"/>
              </a:rPr>
              <a:t>DATA MODELING.</a:t>
            </a:r>
          </a:p>
        </p:txBody>
      </p:sp>
      <p:sp>
        <p:nvSpPr>
          <p:cNvPr name="TextBox 13" id="13"/>
          <p:cNvSpPr txBox="true"/>
          <p:nvPr/>
        </p:nvSpPr>
        <p:spPr>
          <a:xfrm rot="0">
            <a:off x="2159896" y="3376628"/>
            <a:ext cx="9914494" cy="4413885"/>
          </a:xfrm>
          <a:prstGeom prst="rect">
            <a:avLst/>
          </a:prstGeom>
        </p:spPr>
        <p:txBody>
          <a:bodyPr anchor="t" rtlCol="false" tIns="0" lIns="0" bIns="0" rIns="0">
            <a:spAutoFit/>
          </a:bodyPr>
          <a:lstStyle/>
          <a:p>
            <a:pPr marL="474979" indent="-237490" lvl="1">
              <a:lnSpc>
                <a:spcPts val="3959"/>
              </a:lnSpc>
              <a:buFont typeface="Arial"/>
              <a:buChar char="•"/>
            </a:pPr>
            <a:r>
              <a:rPr lang="en-US" sz="2199">
                <a:solidFill>
                  <a:srgbClr val="464485"/>
                </a:solidFill>
                <a:latin typeface="Red Hat Display"/>
              </a:rPr>
              <a:t>Kemungkinan besar seseorang mengalami serangan jantung, tanpa memandang jenis kelamin, jika tingkat Chest Pain-nya 1 atau lebih.</a:t>
            </a:r>
          </a:p>
          <a:p>
            <a:pPr marL="474979" indent="-237490" lvl="1">
              <a:lnSpc>
                <a:spcPts val="3959"/>
              </a:lnSpc>
              <a:buFont typeface="Arial"/>
              <a:buChar char="•"/>
            </a:pPr>
            <a:r>
              <a:rPr lang="en-US" sz="2199">
                <a:solidFill>
                  <a:srgbClr val="464485"/>
                </a:solidFill>
                <a:latin typeface="Red Hat Display"/>
              </a:rPr>
              <a:t>S</a:t>
            </a:r>
            <a:r>
              <a:rPr lang="en-US" sz="2199">
                <a:solidFill>
                  <a:srgbClr val="464485"/>
                </a:solidFill>
                <a:latin typeface="Arimo"/>
              </a:rPr>
              <a:t>ubjek Female lebih berisiko mengalami serangan jantung daripada Male.</a:t>
            </a:r>
          </a:p>
          <a:p>
            <a:pPr marL="474979" indent="-237490" lvl="1">
              <a:lnSpc>
                <a:spcPts val="3959"/>
              </a:lnSpc>
              <a:buFont typeface="Arial"/>
              <a:buChar char="•"/>
            </a:pPr>
            <a:r>
              <a:rPr lang="en-US" sz="2199">
                <a:solidFill>
                  <a:srgbClr val="464485"/>
                </a:solidFill>
                <a:latin typeface="Red Hat Display"/>
              </a:rPr>
              <a:t>J</a:t>
            </a:r>
            <a:r>
              <a:rPr lang="en-US" sz="2199">
                <a:solidFill>
                  <a:srgbClr val="464485"/>
                </a:solidFill>
                <a:latin typeface="Arimo"/>
              </a:rPr>
              <a:t>ika mengalami Heart Rate yang tinggi dan Chest Pain minimal level 1, maka subjek pasti akan terkena serangan jantung.</a:t>
            </a:r>
          </a:p>
          <a:p>
            <a:pPr marL="474979" indent="-237490" lvl="1">
              <a:lnSpc>
                <a:spcPts val="3959"/>
              </a:lnSpc>
              <a:buFont typeface="Arial"/>
              <a:buChar char="•"/>
            </a:pPr>
            <a:r>
              <a:rPr lang="en-US" sz="2199">
                <a:solidFill>
                  <a:srgbClr val="464485"/>
                </a:solidFill>
                <a:latin typeface="Arimo"/>
              </a:rPr>
              <a:t>Jika tingkat Chest Pain di bawah 1, tetapi memiliki Exercise Induced Agnia, ia berisiko lebih besar terkena serangan jantung.</a:t>
            </a:r>
          </a:p>
          <a:p>
            <a:pPr>
              <a:lnSpc>
                <a:spcPts val="3959"/>
              </a:lnSpc>
            </a:pPr>
            <a:r>
              <a:rPr lang="en-US" sz="2199">
                <a:solidFill>
                  <a:srgbClr val="464485"/>
                </a:solidFill>
                <a:latin typeface="Arimo"/>
              </a:rPr>
              <a:t>Oleh karena itu, jika salah satu dari kondisi di atas diamati pada seseorang, mereka harus segera diberikan penanganan medis.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3C7B7"/>
        </a:solidFill>
      </p:bgPr>
    </p:bg>
    <p:spTree>
      <p:nvGrpSpPr>
        <p:cNvPr id="1" name=""/>
        <p:cNvGrpSpPr/>
        <p:nvPr/>
      </p:nvGrpSpPr>
      <p:grpSpPr>
        <a:xfrm>
          <a:off x="0" y="0"/>
          <a:ext cx="0" cy="0"/>
          <a:chOff x="0" y="0"/>
          <a:chExt cx="0" cy="0"/>
        </a:xfrm>
      </p:grpSpPr>
      <p:sp>
        <p:nvSpPr>
          <p:cNvPr name="AutoShape 2" id="2"/>
          <p:cNvSpPr/>
          <p:nvPr/>
        </p:nvSpPr>
        <p:spPr>
          <a:xfrm rot="-5400000">
            <a:off x="12125325" y="5133975"/>
            <a:ext cx="10287000" cy="0"/>
          </a:xfrm>
          <a:prstGeom prst="line">
            <a:avLst/>
          </a:prstGeom>
          <a:ln cap="rnd" w="19050">
            <a:solidFill>
              <a:srgbClr val="464485"/>
            </a:solidFill>
            <a:prstDash val="solid"/>
            <a:headEnd type="none" len="sm" w="sm"/>
            <a:tailEnd type="none" len="sm" w="sm"/>
          </a:ln>
        </p:spPr>
      </p:sp>
      <p:sp>
        <p:nvSpPr>
          <p:cNvPr name="TextBox 3" id="3"/>
          <p:cNvSpPr txBox="true"/>
          <p:nvPr/>
        </p:nvSpPr>
        <p:spPr>
          <a:xfrm rot="0">
            <a:off x="1165422" y="2722756"/>
            <a:ext cx="15957157" cy="5899785"/>
          </a:xfrm>
          <a:prstGeom prst="rect">
            <a:avLst/>
          </a:prstGeom>
        </p:spPr>
        <p:txBody>
          <a:bodyPr anchor="t" rtlCol="false" tIns="0" lIns="0" bIns="0" rIns="0">
            <a:spAutoFit/>
          </a:bodyPr>
          <a:lstStyle/>
          <a:p>
            <a:pPr marL="474979" indent="-237490" lvl="1">
              <a:lnSpc>
                <a:spcPts val="3959"/>
              </a:lnSpc>
              <a:buFont typeface="Arial"/>
              <a:buChar char="•"/>
            </a:pPr>
            <a:r>
              <a:rPr lang="en-US" sz="2199">
                <a:solidFill>
                  <a:srgbClr val="464485"/>
                </a:solidFill>
                <a:latin typeface="Red Hat Display"/>
              </a:rPr>
              <a:t>Alimansur M., &amp; Irawan H. (2017). PENGARUH PENINGKATAN KADAR KOLESTEROL DAN GLUKOSA DARAH TERHADAP PULSE PRESSURE PENDERITA HIPERTENSI. Jurnal Keperawatan.</a:t>
            </a:r>
          </a:p>
          <a:p>
            <a:pPr marL="474979" indent="-237490" lvl="1">
              <a:lnSpc>
                <a:spcPts val="3959"/>
              </a:lnSpc>
              <a:buFont typeface="Arial"/>
              <a:buChar char="•"/>
            </a:pPr>
            <a:r>
              <a:rPr lang="en-US" sz="2199">
                <a:solidFill>
                  <a:srgbClr val="464485"/>
                </a:solidFill>
                <a:latin typeface="Arimo"/>
              </a:rPr>
              <a:t>Jijo, B. T., &amp; Abdulazeez, A. M. (2021). Classification based on decision tree algorithm for machine learning. Journal of Applied Science and Technology Trends, 2(1), 20-28.</a:t>
            </a:r>
          </a:p>
          <a:p>
            <a:pPr marL="474979" indent="-237490" lvl="1">
              <a:lnSpc>
                <a:spcPts val="3959"/>
              </a:lnSpc>
              <a:buFont typeface="Arial"/>
              <a:buChar char="•"/>
            </a:pPr>
            <a:r>
              <a:rPr lang="en-US" sz="2199">
                <a:solidFill>
                  <a:srgbClr val="464485"/>
                </a:solidFill>
                <a:latin typeface="Arimo"/>
              </a:rPr>
              <a:t>Jindal, H., Agrawal, S., Khera, R., Jain, R., &amp; Nagrath, P. (2021). Heart disease prediction using machine learning algorithms. OP Conference Series: Materials Science and Engineering, 1022(1).</a:t>
            </a:r>
          </a:p>
          <a:p>
            <a:pPr marL="474979" indent="-237490" lvl="1">
              <a:lnSpc>
                <a:spcPts val="3959"/>
              </a:lnSpc>
              <a:buFont typeface="Arial"/>
              <a:buChar char="•"/>
            </a:pPr>
            <a:r>
              <a:rPr lang="en-US" sz="2199">
                <a:solidFill>
                  <a:srgbClr val="464485"/>
                </a:solidFill>
                <a:latin typeface="Arimo"/>
              </a:rPr>
              <a:t>Pal, M., &amp; Parija, S. (2021, March). Prediction of heart diseases using random forest. Journal of Physics: Conference Series, 1817(1). 10.1088/1742-6596/1817/1/012009</a:t>
            </a:r>
          </a:p>
          <a:p>
            <a:pPr marL="474979" indent="-237490" lvl="1">
              <a:lnSpc>
                <a:spcPts val="3959"/>
              </a:lnSpc>
              <a:buFont typeface="Arial"/>
              <a:buChar char="•"/>
            </a:pPr>
            <a:r>
              <a:rPr lang="en-US" sz="2199">
                <a:solidFill>
                  <a:srgbClr val="464485"/>
                </a:solidFill>
                <a:latin typeface="Arimo"/>
              </a:rPr>
              <a:t>Rachmawati C., Martini S., &amp; D, A. K. (2021). ANALISIS FAKTOR RISIKO MODIFIKASI PENYAKIT JANTUNG KORONER DI RSU HAJI SURABAYA TAHUN 2019. Media Gizi Kesmas, 47-55.</a:t>
            </a:r>
          </a:p>
          <a:p>
            <a:pPr marL="474979" indent="-237490" lvl="1">
              <a:lnSpc>
                <a:spcPts val="3959"/>
              </a:lnSpc>
              <a:buFont typeface="Arial"/>
              <a:buChar char="•"/>
            </a:pPr>
            <a:r>
              <a:rPr lang="en-US" sz="2199">
                <a:solidFill>
                  <a:srgbClr val="464485"/>
                </a:solidFill>
                <a:latin typeface="Arimo"/>
              </a:rPr>
              <a:t>Wang, M., Yao, X., &amp; Chen, Y. (2021). An imbalanced-data processing algorithm for the prediction of heart attack in stroke patients. IEEE Access, 9, 25394-2540.</a:t>
            </a:r>
          </a:p>
        </p:txBody>
      </p:sp>
      <p:sp>
        <p:nvSpPr>
          <p:cNvPr name="TextBox 4" id="4"/>
          <p:cNvSpPr txBox="true"/>
          <p:nvPr/>
        </p:nvSpPr>
        <p:spPr>
          <a:xfrm rot="5400000">
            <a:off x="14335533" y="4990148"/>
            <a:ext cx="6958082" cy="306705"/>
          </a:xfrm>
          <a:prstGeom prst="rect">
            <a:avLst/>
          </a:prstGeom>
        </p:spPr>
        <p:txBody>
          <a:bodyPr anchor="t" rtlCol="false" tIns="0" lIns="0" bIns="0" rIns="0">
            <a:spAutoFit/>
          </a:bodyPr>
          <a:lstStyle/>
          <a:p>
            <a:pPr algn="ctr">
              <a:lnSpc>
                <a:spcPts val="2520"/>
              </a:lnSpc>
            </a:pPr>
            <a:r>
              <a:rPr lang="en-US" spc="1171" sz="1800">
                <a:solidFill>
                  <a:srgbClr val="464485"/>
                </a:solidFill>
                <a:latin typeface="Red Hat Display Bold"/>
              </a:rPr>
              <a:t>DATA MODELING</a:t>
            </a:r>
          </a:p>
        </p:txBody>
      </p:sp>
      <p:sp>
        <p:nvSpPr>
          <p:cNvPr name="AutoShape 5" id="5"/>
          <p:cNvSpPr/>
          <p:nvPr/>
        </p:nvSpPr>
        <p:spPr>
          <a:xfrm rot="0">
            <a:off x="1028700" y="1929181"/>
            <a:ext cx="2112243" cy="0"/>
          </a:xfrm>
          <a:prstGeom prst="line">
            <a:avLst/>
          </a:prstGeom>
          <a:ln cap="rnd" w="19050">
            <a:solidFill>
              <a:srgbClr val="464485"/>
            </a:solidFill>
            <a:prstDash val="solid"/>
            <a:headEnd type="none" len="sm" w="sm"/>
            <a:tailEnd type="none" len="sm" w="sm"/>
          </a:ln>
        </p:spPr>
      </p:sp>
      <p:sp>
        <p:nvSpPr>
          <p:cNvPr name="TextBox 6" id="6"/>
          <p:cNvSpPr txBox="true"/>
          <p:nvPr/>
        </p:nvSpPr>
        <p:spPr>
          <a:xfrm rot="0">
            <a:off x="1028700" y="986209"/>
            <a:ext cx="6907302" cy="942972"/>
          </a:xfrm>
          <a:prstGeom prst="rect">
            <a:avLst/>
          </a:prstGeom>
        </p:spPr>
        <p:txBody>
          <a:bodyPr anchor="t" rtlCol="false" tIns="0" lIns="0" bIns="0" rIns="0">
            <a:spAutoFit/>
          </a:bodyPr>
          <a:lstStyle/>
          <a:p>
            <a:pPr>
              <a:lnSpc>
                <a:spcPts val="6899"/>
              </a:lnSpc>
            </a:pPr>
            <a:r>
              <a:rPr lang="en-US" sz="7499">
                <a:solidFill>
                  <a:srgbClr val="464485"/>
                </a:solidFill>
                <a:latin typeface="The Seasons"/>
              </a:rPr>
              <a:t>Daftar Pustaka</a:t>
            </a:r>
          </a:p>
        </p:txBody>
      </p:sp>
      <p:pic>
        <p:nvPicPr>
          <p:cNvPr name="Picture 7" id="7"/>
          <p:cNvPicPr>
            <a:picLocks noChangeAspect="true"/>
          </p:cNvPicPr>
          <p:nvPr/>
        </p:nvPicPr>
        <p:blipFill>
          <a:blip r:embed="rId2"/>
          <a:srcRect l="0" t="0" r="0" b="0"/>
          <a:stretch>
            <a:fillRect/>
          </a:stretch>
        </p:blipFill>
        <p:spPr>
          <a:xfrm flipH="false" flipV="false" rot="0">
            <a:off x="16131027" y="1028700"/>
            <a:ext cx="1128273" cy="1127145"/>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5E2D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703719" y="1323975"/>
            <a:ext cx="3819525" cy="7639050"/>
            <a:chOff x="0" y="0"/>
            <a:chExt cx="3175000" cy="6350000"/>
          </a:xfrm>
        </p:grpSpPr>
        <p:sp>
          <p:nvSpPr>
            <p:cNvPr name="Freeform 3" id="3"/>
            <p:cNvSpPr/>
            <p:nvPr/>
          </p:nvSpPr>
          <p:spPr>
            <a:xfrm>
              <a:off x="0" y="0"/>
              <a:ext cx="3175000" cy="6350000"/>
            </a:xfrm>
            <a:custGeom>
              <a:avLst/>
              <a:gdLst/>
              <a:ahLst/>
              <a:cxnLst/>
              <a:rect r="r" b="b" t="t" l="l"/>
              <a:pathLst>
                <a:path h="6350000" w="3175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2"/>
              <a:stretch>
                <a:fillRect l="-155442" r="-44744" t="0" b="0"/>
              </a:stretch>
            </a:blipFill>
          </p:spPr>
        </p:sp>
      </p:grpSp>
      <p:grpSp>
        <p:nvGrpSpPr>
          <p:cNvPr name="Group 4" id="4"/>
          <p:cNvGrpSpPr>
            <a:grpSpLocks noChangeAspect="true"/>
          </p:cNvGrpSpPr>
          <p:nvPr/>
        </p:nvGrpSpPr>
        <p:grpSpPr>
          <a:xfrm rot="0">
            <a:off x="497791" y="5092755"/>
            <a:ext cx="3852523" cy="5503604"/>
            <a:chOff x="0" y="0"/>
            <a:chExt cx="4445000" cy="6350000"/>
          </a:xfrm>
        </p:grpSpPr>
        <p:sp>
          <p:nvSpPr>
            <p:cNvPr name="Freeform 5" id="5"/>
            <p:cNvSpPr/>
            <p:nvPr/>
          </p:nvSpPr>
          <p:spPr>
            <a:xfrm>
              <a:off x="0" y="0"/>
              <a:ext cx="4445000" cy="6350000"/>
            </a:xfrm>
            <a:custGeom>
              <a:avLst/>
              <a:gdLst/>
              <a:ahLst/>
              <a:cxnLst/>
              <a:rect r="r" b="b" t="t" l="l"/>
              <a:pathLst>
                <a:path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85639" r="-28780" t="0" b="0"/>
              </a:stretch>
            </a:blipFill>
          </p:spPr>
        </p:sp>
        <p:sp>
          <p:nvSpPr>
            <p:cNvPr name="Freeform 6" id="6"/>
            <p:cNvSpPr/>
            <p:nvPr/>
          </p:nvSpPr>
          <p:spPr>
            <a:xfrm>
              <a:off x="0" y="0"/>
              <a:ext cx="4445000" cy="6350000"/>
            </a:xfrm>
            <a:custGeom>
              <a:avLst/>
              <a:gdLst/>
              <a:ahLst/>
              <a:cxnLst/>
              <a:rect r="r" b="b" t="t" l="l"/>
              <a:pathLst>
                <a:path h="6350000" w="4445000">
                  <a:moveTo>
                    <a:pt x="2222500" y="19050"/>
                  </a:moveTo>
                  <a:cubicBezTo>
                    <a:pt x="2810510" y="19050"/>
                    <a:pt x="3364230" y="248920"/>
                    <a:pt x="3780790" y="664210"/>
                  </a:cubicBezTo>
                  <a:cubicBezTo>
                    <a:pt x="4197350" y="1079500"/>
                    <a:pt x="4425950" y="1633220"/>
                    <a:pt x="4425950" y="2222500"/>
                  </a:cubicBezTo>
                  <a:lnTo>
                    <a:pt x="4425950" y="4127500"/>
                  </a:lnTo>
                  <a:cubicBezTo>
                    <a:pt x="4425950" y="4715510"/>
                    <a:pt x="4196080" y="5269230"/>
                    <a:pt x="3780790" y="5685790"/>
                  </a:cubicBezTo>
                  <a:cubicBezTo>
                    <a:pt x="3365500" y="6102350"/>
                    <a:pt x="2811780" y="6330950"/>
                    <a:pt x="2222500" y="6330950"/>
                  </a:cubicBezTo>
                  <a:cubicBezTo>
                    <a:pt x="1633220" y="6330950"/>
                    <a:pt x="1080770" y="6101080"/>
                    <a:pt x="664210" y="5685790"/>
                  </a:cubicBezTo>
                  <a:cubicBezTo>
                    <a:pt x="247650" y="5270500"/>
                    <a:pt x="19050" y="4715510"/>
                    <a:pt x="19050" y="4127500"/>
                  </a:cubicBezTo>
                  <a:lnTo>
                    <a:pt x="19050" y="2222500"/>
                  </a:lnTo>
                  <a:cubicBezTo>
                    <a:pt x="19050" y="1634490"/>
                    <a:pt x="248920" y="1080770"/>
                    <a:pt x="664210" y="664210"/>
                  </a:cubicBezTo>
                  <a:cubicBezTo>
                    <a:pt x="1079500" y="247650"/>
                    <a:pt x="1634490" y="19050"/>
                    <a:pt x="2222500" y="19050"/>
                  </a:cubicBezTo>
                  <a:moveTo>
                    <a:pt x="2222500" y="0"/>
                  </a:moveTo>
                  <a:cubicBezTo>
                    <a:pt x="995680" y="0"/>
                    <a:pt x="0" y="995680"/>
                    <a:pt x="0" y="2222500"/>
                  </a:cubicBezTo>
                  <a:lnTo>
                    <a:pt x="0" y="4127500"/>
                  </a:lnTo>
                  <a:cubicBezTo>
                    <a:pt x="0" y="5354320"/>
                    <a:pt x="995680" y="6350000"/>
                    <a:pt x="2222500" y="6350000"/>
                  </a:cubicBezTo>
                  <a:cubicBezTo>
                    <a:pt x="3449320" y="6350000"/>
                    <a:pt x="4445000" y="5354320"/>
                    <a:pt x="4445000" y="4127500"/>
                  </a:cubicBezTo>
                  <a:lnTo>
                    <a:pt x="4445000" y="2222500"/>
                  </a:lnTo>
                  <a:cubicBezTo>
                    <a:pt x="4445000" y="995680"/>
                    <a:pt x="3449320" y="0"/>
                    <a:pt x="2222500" y="0"/>
                  </a:cubicBezTo>
                  <a:lnTo>
                    <a:pt x="2222500" y="0"/>
                  </a:lnTo>
                  <a:close/>
                </a:path>
              </a:pathLst>
            </a:custGeom>
            <a:solidFill>
              <a:srgbClr val="E5E2DD"/>
            </a:solidFill>
          </p:spPr>
        </p:sp>
      </p:grpSp>
      <p:grpSp>
        <p:nvGrpSpPr>
          <p:cNvPr name="Group 7" id="7"/>
          <p:cNvGrpSpPr>
            <a:grpSpLocks noChangeAspect="true"/>
          </p:cNvGrpSpPr>
          <p:nvPr/>
        </p:nvGrpSpPr>
        <p:grpSpPr>
          <a:xfrm rot="0">
            <a:off x="497791" y="-898149"/>
            <a:ext cx="3852523" cy="5503604"/>
            <a:chOff x="0" y="0"/>
            <a:chExt cx="4445000" cy="6350000"/>
          </a:xfrm>
        </p:grpSpPr>
        <p:sp>
          <p:nvSpPr>
            <p:cNvPr name="Freeform 8" id="8"/>
            <p:cNvSpPr/>
            <p:nvPr/>
          </p:nvSpPr>
          <p:spPr>
            <a:xfrm>
              <a:off x="0" y="0"/>
              <a:ext cx="4445000" cy="6350000"/>
            </a:xfrm>
            <a:custGeom>
              <a:avLst/>
              <a:gdLst/>
              <a:ahLst/>
              <a:cxnLst/>
              <a:rect r="r" b="b" t="t" l="l"/>
              <a:pathLst>
                <a:path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9441" r="-84977" t="0" b="0"/>
              </a:stretch>
            </a:blipFill>
          </p:spPr>
        </p:sp>
        <p:sp>
          <p:nvSpPr>
            <p:cNvPr name="Freeform 9" id="9"/>
            <p:cNvSpPr/>
            <p:nvPr/>
          </p:nvSpPr>
          <p:spPr>
            <a:xfrm>
              <a:off x="0" y="0"/>
              <a:ext cx="4445000" cy="6350000"/>
            </a:xfrm>
            <a:custGeom>
              <a:avLst/>
              <a:gdLst/>
              <a:ahLst/>
              <a:cxnLst/>
              <a:rect r="r" b="b" t="t" l="l"/>
              <a:pathLst>
                <a:path h="6350000" w="4445000">
                  <a:moveTo>
                    <a:pt x="2222500" y="19050"/>
                  </a:moveTo>
                  <a:cubicBezTo>
                    <a:pt x="2810510" y="19050"/>
                    <a:pt x="3364230" y="248920"/>
                    <a:pt x="3780790" y="664210"/>
                  </a:cubicBezTo>
                  <a:cubicBezTo>
                    <a:pt x="4197350" y="1079500"/>
                    <a:pt x="4425950" y="1633220"/>
                    <a:pt x="4425950" y="2222500"/>
                  </a:cubicBezTo>
                  <a:lnTo>
                    <a:pt x="4425950" y="4127500"/>
                  </a:lnTo>
                  <a:cubicBezTo>
                    <a:pt x="4425950" y="4715510"/>
                    <a:pt x="4196080" y="5269230"/>
                    <a:pt x="3780790" y="5685790"/>
                  </a:cubicBezTo>
                  <a:cubicBezTo>
                    <a:pt x="3365500" y="6102350"/>
                    <a:pt x="2811780" y="6330950"/>
                    <a:pt x="2222500" y="6330950"/>
                  </a:cubicBezTo>
                  <a:cubicBezTo>
                    <a:pt x="1633220" y="6330950"/>
                    <a:pt x="1080770" y="6101080"/>
                    <a:pt x="664210" y="5685790"/>
                  </a:cubicBezTo>
                  <a:cubicBezTo>
                    <a:pt x="247650" y="5270500"/>
                    <a:pt x="19050" y="4715510"/>
                    <a:pt x="19050" y="4127500"/>
                  </a:cubicBezTo>
                  <a:lnTo>
                    <a:pt x="19050" y="2222500"/>
                  </a:lnTo>
                  <a:cubicBezTo>
                    <a:pt x="19050" y="1634490"/>
                    <a:pt x="248920" y="1080770"/>
                    <a:pt x="664210" y="664210"/>
                  </a:cubicBezTo>
                  <a:cubicBezTo>
                    <a:pt x="1079500" y="247650"/>
                    <a:pt x="1634490" y="19050"/>
                    <a:pt x="2222500" y="19050"/>
                  </a:cubicBezTo>
                  <a:moveTo>
                    <a:pt x="2222500" y="0"/>
                  </a:moveTo>
                  <a:cubicBezTo>
                    <a:pt x="995680" y="0"/>
                    <a:pt x="0" y="995680"/>
                    <a:pt x="0" y="2222500"/>
                  </a:cubicBezTo>
                  <a:lnTo>
                    <a:pt x="0" y="4127500"/>
                  </a:lnTo>
                  <a:cubicBezTo>
                    <a:pt x="0" y="5354320"/>
                    <a:pt x="995680" y="6350000"/>
                    <a:pt x="2222500" y="6350000"/>
                  </a:cubicBezTo>
                  <a:cubicBezTo>
                    <a:pt x="3449320" y="6350000"/>
                    <a:pt x="4445000" y="5354320"/>
                    <a:pt x="4445000" y="4127500"/>
                  </a:cubicBezTo>
                  <a:lnTo>
                    <a:pt x="4445000" y="2222500"/>
                  </a:lnTo>
                  <a:cubicBezTo>
                    <a:pt x="4445000" y="995680"/>
                    <a:pt x="3449320" y="0"/>
                    <a:pt x="2222500" y="0"/>
                  </a:cubicBezTo>
                  <a:lnTo>
                    <a:pt x="2222500" y="0"/>
                  </a:lnTo>
                  <a:close/>
                </a:path>
              </a:pathLst>
            </a:custGeom>
            <a:solidFill>
              <a:srgbClr val="E5E2DD"/>
            </a:solidFill>
          </p:spPr>
        </p:sp>
      </p:grpSp>
      <p:sp>
        <p:nvSpPr>
          <p:cNvPr name="AutoShape 10" id="10"/>
          <p:cNvSpPr/>
          <p:nvPr/>
        </p:nvSpPr>
        <p:spPr>
          <a:xfrm rot="-5400000">
            <a:off x="12125325" y="5133975"/>
            <a:ext cx="10287000" cy="0"/>
          </a:xfrm>
          <a:prstGeom prst="line">
            <a:avLst/>
          </a:prstGeom>
          <a:ln cap="rnd" w="19050">
            <a:solidFill>
              <a:srgbClr val="464485"/>
            </a:solidFill>
            <a:prstDash val="solid"/>
            <a:headEnd type="none" len="sm" w="sm"/>
            <a:tailEnd type="none" len="sm" w="sm"/>
          </a:ln>
        </p:spPr>
      </p:sp>
      <p:sp>
        <p:nvSpPr>
          <p:cNvPr name="AutoShape 11" id="11"/>
          <p:cNvSpPr/>
          <p:nvPr/>
        </p:nvSpPr>
        <p:spPr>
          <a:xfrm rot="-10800000">
            <a:off x="9876033" y="4721771"/>
            <a:ext cx="6533177" cy="0"/>
          </a:xfrm>
          <a:prstGeom prst="line">
            <a:avLst/>
          </a:prstGeom>
          <a:ln cap="rnd" w="19050">
            <a:solidFill>
              <a:srgbClr val="464485"/>
            </a:solidFill>
            <a:prstDash val="solid"/>
            <a:headEnd type="none" len="sm" w="sm"/>
            <a:tailEnd type="none" len="sm" w="sm"/>
          </a:ln>
        </p:spPr>
      </p:sp>
      <p:sp>
        <p:nvSpPr>
          <p:cNvPr name="AutoShape 12" id="12"/>
          <p:cNvSpPr/>
          <p:nvPr/>
        </p:nvSpPr>
        <p:spPr>
          <a:xfrm rot="-10800000">
            <a:off x="9895083" y="5625267"/>
            <a:ext cx="6514127" cy="0"/>
          </a:xfrm>
          <a:prstGeom prst="line">
            <a:avLst/>
          </a:prstGeom>
          <a:ln cap="rnd" w="19050">
            <a:solidFill>
              <a:srgbClr val="464485"/>
            </a:solidFill>
            <a:prstDash val="solid"/>
            <a:headEnd type="none" len="sm" w="sm"/>
            <a:tailEnd type="none" len="sm" w="sm"/>
          </a:ln>
        </p:spPr>
      </p:sp>
      <p:sp>
        <p:nvSpPr>
          <p:cNvPr name="AutoShape 13" id="13"/>
          <p:cNvSpPr/>
          <p:nvPr/>
        </p:nvSpPr>
        <p:spPr>
          <a:xfrm rot="-10800000">
            <a:off x="9895083" y="6528763"/>
            <a:ext cx="6495077" cy="0"/>
          </a:xfrm>
          <a:prstGeom prst="line">
            <a:avLst/>
          </a:prstGeom>
          <a:ln cap="rnd" w="19050">
            <a:solidFill>
              <a:srgbClr val="464485"/>
            </a:solidFill>
            <a:prstDash val="solid"/>
            <a:headEnd type="none" len="sm" w="sm"/>
            <a:tailEnd type="none" len="sm" w="sm"/>
          </a:ln>
        </p:spPr>
      </p:sp>
      <p:sp>
        <p:nvSpPr>
          <p:cNvPr name="AutoShape 14" id="14"/>
          <p:cNvSpPr/>
          <p:nvPr/>
        </p:nvSpPr>
        <p:spPr>
          <a:xfrm rot="-10800000">
            <a:off x="9895083" y="7432259"/>
            <a:ext cx="6514127" cy="0"/>
          </a:xfrm>
          <a:prstGeom prst="line">
            <a:avLst/>
          </a:prstGeom>
          <a:ln cap="rnd" w="19050">
            <a:solidFill>
              <a:srgbClr val="464485"/>
            </a:solidFill>
            <a:prstDash val="solid"/>
            <a:headEnd type="none" len="sm" w="sm"/>
            <a:tailEnd type="none" len="sm" w="sm"/>
          </a:ln>
        </p:spPr>
      </p:sp>
      <p:sp>
        <p:nvSpPr>
          <p:cNvPr name="AutoShape 15" id="15"/>
          <p:cNvSpPr/>
          <p:nvPr/>
        </p:nvSpPr>
        <p:spPr>
          <a:xfrm rot="-10800000">
            <a:off x="9895083" y="8335754"/>
            <a:ext cx="6514127" cy="0"/>
          </a:xfrm>
          <a:prstGeom prst="line">
            <a:avLst/>
          </a:prstGeom>
          <a:ln cap="rnd" w="19050">
            <a:solidFill>
              <a:srgbClr val="464485"/>
            </a:solidFill>
            <a:prstDash val="solid"/>
            <a:headEnd type="none" len="sm" w="sm"/>
            <a:tailEnd type="none" len="sm" w="sm"/>
          </a:ln>
        </p:spPr>
      </p:sp>
      <p:sp>
        <p:nvSpPr>
          <p:cNvPr name="AutoShape 16" id="16"/>
          <p:cNvSpPr/>
          <p:nvPr/>
        </p:nvSpPr>
        <p:spPr>
          <a:xfrm rot="-10800000">
            <a:off x="9876033" y="9239250"/>
            <a:ext cx="6533177" cy="0"/>
          </a:xfrm>
          <a:prstGeom prst="line">
            <a:avLst/>
          </a:prstGeom>
          <a:ln cap="rnd" w="19050">
            <a:solidFill>
              <a:srgbClr val="464485"/>
            </a:solidFill>
            <a:prstDash val="solid"/>
            <a:headEnd type="none" len="sm" w="sm"/>
            <a:tailEnd type="none" len="sm" w="sm"/>
          </a:ln>
        </p:spPr>
      </p:sp>
      <p:sp>
        <p:nvSpPr>
          <p:cNvPr name="TextBox 17" id="17"/>
          <p:cNvSpPr txBox="true"/>
          <p:nvPr/>
        </p:nvSpPr>
        <p:spPr>
          <a:xfrm rot="0">
            <a:off x="9895083" y="1944857"/>
            <a:ext cx="6495077" cy="1260455"/>
          </a:xfrm>
          <a:prstGeom prst="rect">
            <a:avLst/>
          </a:prstGeom>
        </p:spPr>
        <p:txBody>
          <a:bodyPr anchor="t" rtlCol="false" tIns="0" lIns="0" bIns="0" rIns="0">
            <a:spAutoFit/>
          </a:bodyPr>
          <a:lstStyle/>
          <a:p>
            <a:pPr>
              <a:lnSpc>
                <a:spcPts val="9199"/>
              </a:lnSpc>
            </a:pPr>
            <a:r>
              <a:rPr lang="en-US" sz="9999">
                <a:solidFill>
                  <a:srgbClr val="464485"/>
                </a:solidFill>
                <a:latin typeface="The Seasons"/>
              </a:rPr>
              <a:t>TEAM</a:t>
            </a:r>
          </a:p>
        </p:txBody>
      </p:sp>
      <p:sp>
        <p:nvSpPr>
          <p:cNvPr name="TextBox 18" id="18"/>
          <p:cNvSpPr txBox="true"/>
          <p:nvPr/>
        </p:nvSpPr>
        <p:spPr>
          <a:xfrm rot="0">
            <a:off x="10469208" y="8438515"/>
            <a:ext cx="5766874" cy="524510"/>
          </a:xfrm>
          <a:prstGeom prst="rect">
            <a:avLst/>
          </a:prstGeom>
        </p:spPr>
        <p:txBody>
          <a:bodyPr anchor="t" rtlCol="false" tIns="0" lIns="0" bIns="0" rIns="0">
            <a:spAutoFit/>
          </a:bodyPr>
          <a:lstStyle/>
          <a:p>
            <a:pPr>
              <a:lnSpc>
                <a:spcPts val="4749"/>
              </a:lnSpc>
            </a:pPr>
            <a:r>
              <a:rPr lang="en-US" sz="1899">
                <a:solidFill>
                  <a:srgbClr val="464485"/>
                </a:solidFill>
                <a:latin typeface="Red Hat Display Bold"/>
              </a:rPr>
              <a:t>Pradnja Paramita Cendana W. (00000052798)</a:t>
            </a:r>
            <a:r>
              <a:rPr lang="en-US" sz="1899">
                <a:solidFill>
                  <a:srgbClr val="464485"/>
                </a:solidFill>
                <a:latin typeface="Arimo Bold"/>
              </a:rPr>
              <a:t> </a:t>
            </a:r>
          </a:p>
        </p:txBody>
      </p:sp>
      <p:sp>
        <p:nvSpPr>
          <p:cNvPr name="AutoShape 19" id="19"/>
          <p:cNvSpPr/>
          <p:nvPr/>
        </p:nvSpPr>
        <p:spPr>
          <a:xfrm rot="-5400000">
            <a:off x="7622056" y="6975748"/>
            <a:ext cx="4527004" cy="0"/>
          </a:xfrm>
          <a:prstGeom prst="line">
            <a:avLst/>
          </a:prstGeom>
          <a:ln cap="rnd" w="19050">
            <a:solidFill>
              <a:srgbClr val="464485"/>
            </a:solidFill>
            <a:prstDash val="solid"/>
            <a:headEnd type="none" len="sm" w="sm"/>
            <a:tailEnd type="none" len="sm" w="sm"/>
          </a:ln>
        </p:spPr>
      </p:sp>
      <p:sp>
        <p:nvSpPr>
          <p:cNvPr name="AutoShape 20" id="20"/>
          <p:cNvSpPr/>
          <p:nvPr/>
        </p:nvSpPr>
        <p:spPr>
          <a:xfrm rot="-5400000">
            <a:off x="14145708" y="6985273"/>
            <a:ext cx="4507954" cy="0"/>
          </a:xfrm>
          <a:prstGeom prst="line">
            <a:avLst/>
          </a:prstGeom>
          <a:ln cap="rnd" w="19050">
            <a:solidFill>
              <a:srgbClr val="464485"/>
            </a:solidFill>
            <a:prstDash val="solid"/>
            <a:headEnd type="none" len="sm" w="sm"/>
            <a:tailEnd type="none" len="sm" w="sm"/>
          </a:ln>
        </p:spPr>
      </p:sp>
      <p:pic>
        <p:nvPicPr>
          <p:cNvPr name="Picture 21" id="21"/>
          <p:cNvPicPr>
            <a:picLocks noChangeAspect="true"/>
          </p:cNvPicPr>
          <p:nvPr/>
        </p:nvPicPr>
        <p:blipFill>
          <a:blip r:embed="rId5"/>
          <a:srcRect l="0" t="0" r="0" b="0"/>
          <a:stretch>
            <a:fillRect/>
          </a:stretch>
        </p:blipFill>
        <p:spPr>
          <a:xfrm flipH="false" flipV="false" rot="0">
            <a:off x="16108905" y="1028700"/>
            <a:ext cx="1128273" cy="1127145"/>
          </a:xfrm>
          <a:prstGeom prst="rect">
            <a:avLst/>
          </a:prstGeom>
        </p:spPr>
      </p:pic>
      <p:sp>
        <p:nvSpPr>
          <p:cNvPr name="TextBox 22" id="22"/>
          <p:cNvSpPr txBox="true"/>
          <p:nvPr/>
        </p:nvSpPr>
        <p:spPr>
          <a:xfrm rot="0">
            <a:off x="7461759" y="7946814"/>
            <a:ext cx="1280960" cy="1297590"/>
          </a:xfrm>
          <a:prstGeom prst="rect">
            <a:avLst/>
          </a:prstGeom>
        </p:spPr>
        <p:txBody>
          <a:bodyPr anchor="t" rtlCol="false" tIns="0" lIns="0" bIns="0" rIns="0">
            <a:spAutoFit/>
          </a:bodyPr>
          <a:lstStyle/>
          <a:p>
            <a:pPr>
              <a:lnSpc>
                <a:spcPts val="1680"/>
              </a:lnSpc>
            </a:pPr>
            <a:r>
              <a:rPr lang="en-US" spc="199" sz="1200">
                <a:solidFill>
                  <a:srgbClr val="464485"/>
                </a:solidFill>
                <a:latin typeface="Red Hat Display Bold"/>
              </a:rPr>
              <a:t>DATA MODELING. DATA MODELING</a:t>
            </a:r>
          </a:p>
        </p:txBody>
      </p:sp>
      <p:sp>
        <p:nvSpPr>
          <p:cNvPr name="TextBox 23" id="23"/>
          <p:cNvSpPr txBox="true"/>
          <p:nvPr/>
        </p:nvSpPr>
        <p:spPr>
          <a:xfrm rot="5400000">
            <a:off x="14335533" y="4990148"/>
            <a:ext cx="6958082" cy="306705"/>
          </a:xfrm>
          <a:prstGeom prst="rect">
            <a:avLst/>
          </a:prstGeom>
        </p:spPr>
        <p:txBody>
          <a:bodyPr anchor="t" rtlCol="false" tIns="0" lIns="0" bIns="0" rIns="0">
            <a:spAutoFit/>
          </a:bodyPr>
          <a:lstStyle/>
          <a:p>
            <a:pPr algn="ctr">
              <a:lnSpc>
                <a:spcPts val="2520"/>
              </a:lnSpc>
            </a:pPr>
            <a:r>
              <a:rPr lang="en-US" spc="1171" sz="1800">
                <a:solidFill>
                  <a:srgbClr val="464485"/>
                </a:solidFill>
                <a:latin typeface="Red Hat Display Bold"/>
              </a:rPr>
              <a:t>DATA MODELING</a:t>
            </a:r>
          </a:p>
        </p:txBody>
      </p:sp>
      <p:sp>
        <p:nvSpPr>
          <p:cNvPr name="TextBox 24" id="24"/>
          <p:cNvSpPr txBox="true"/>
          <p:nvPr/>
        </p:nvSpPr>
        <p:spPr>
          <a:xfrm rot="0">
            <a:off x="10469208" y="4762182"/>
            <a:ext cx="4892954" cy="524510"/>
          </a:xfrm>
          <a:prstGeom prst="rect">
            <a:avLst/>
          </a:prstGeom>
        </p:spPr>
        <p:txBody>
          <a:bodyPr anchor="t" rtlCol="false" tIns="0" lIns="0" bIns="0" rIns="0">
            <a:spAutoFit/>
          </a:bodyPr>
          <a:lstStyle/>
          <a:p>
            <a:pPr>
              <a:lnSpc>
                <a:spcPts val="4749"/>
              </a:lnSpc>
            </a:pPr>
            <a:r>
              <a:rPr lang="en-US" sz="1899">
                <a:solidFill>
                  <a:srgbClr val="464485"/>
                </a:solidFill>
                <a:latin typeface="Red Hat Display Bold"/>
              </a:rPr>
              <a:t>Yuda Ramadhoni (00000052978)</a:t>
            </a:r>
          </a:p>
        </p:txBody>
      </p:sp>
      <p:sp>
        <p:nvSpPr>
          <p:cNvPr name="TextBox 25" id="25"/>
          <p:cNvSpPr txBox="true"/>
          <p:nvPr/>
        </p:nvSpPr>
        <p:spPr>
          <a:xfrm rot="0">
            <a:off x="10469208" y="5712517"/>
            <a:ext cx="4892954" cy="524510"/>
          </a:xfrm>
          <a:prstGeom prst="rect">
            <a:avLst/>
          </a:prstGeom>
        </p:spPr>
        <p:txBody>
          <a:bodyPr anchor="t" rtlCol="false" tIns="0" lIns="0" bIns="0" rIns="0">
            <a:spAutoFit/>
          </a:bodyPr>
          <a:lstStyle/>
          <a:p>
            <a:pPr>
              <a:lnSpc>
                <a:spcPts val="4749"/>
              </a:lnSpc>
            </a:pPr>
            <a:r>
              <a:rPr lang="en-US" sz="1899">
                <a:solidFill>
                  <a:srgbClr val="464485"/>
                </a:solidFill>
                <a:latin typeface="Red Hat Display Bold"/>
              </a:rPr>
              <a:t>Nurul Aini Lativah (00000052204)</a:t>
            </a:r>
          </a:p>
        </p:txBody>
      </p:sp>
      <p:sp>
        <p:nvSpPr>
          <p:cNvPr name="TextBox 26" id="26"/>
          <p:cNvSpPr txBox="true"/>
          <p:nvPr/>
        </p:nvSpPr>
        <p:spPr>
          <a:xfrm rot="0">
            <a:off x="10469208" y="6613480"/>
            <a:ext cx="4892954" cy="524510"/>
          </a:xfrm>
          <a:prstGeom prst="rect">
            <a:avLst/>
          </a:prstGeom>
        </p:spPr>
        <p:txBody>
          <a:bodyPr anchor="t" rtlCol="false" tIns="0" lIns="0" bIns="0" rIns="0">
            <a:spAutoFit/>
          </a:bodyPr>
          <a:lstStyle/>
          <a:p>
            <a:pPr>
              <a:lnSpc>
                <a:spcPts val="4749"/>
              </a:lnSpc>
            </a:pPr>
            <a:r>
              <a:rPr lang="en-US" sz="1899">
                <a:solidFill>
                  <a:srgbClr val="464485"/>
                </a:solidFill>
                <a:latin typeface="Red Hat Display Bold"/>
              </a:rPr>
              <a:t>Vernonia Novianna Putri (00000054293)</a:t>
            </a:r>
          </a:p>
        </p:txBody>
      </p:sp>
      <p:sp>
        <p:nvSpPr>
          <p:cNvPr name="TextBox 27" id="27"/>
          <p:cNvSpPr txBox="true"/>
          <p:nvPr/>
        </p:nvSpPr>
        <p:spPr>
          <a:xfrm rot="0">
            <a:off x="10469208" y="7584546"/>
            <a:ext cx="5202738" cy="524510"/>
          </a:xfrm>
          <a:prstGeom prst="rect">
            <a:avLst/>
          </a:prstGeom>
        </p:spPr>
        <p:txBody>
          <a:bodyPr anchor="t" rtlCol="false" tIns="0" lIns="0" bIns="0" rIns="0">
            <a:spAutoFit/>
          </a:bodyPr>
          <a:lstStyle/>
          <a:p>
            <a:pPr>
              <a:lnSpc>
                <a:spcPts val="4749"/>
              </a:lnSpc>
            </a:pPr>
            <a:r>
              <a:rPr lang="en-US" sz="1899">
                <a:solidFill>
                  <a:srgbClr val="464485"/>
                </a:solidFill>
                <a:latin typeface="Red Hat Display Bold"/>
              </a:rPr>
              <a:t>Muhamad Calvin Syah Putra (00000052170)</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3C7B7"/>
        </a:solidFill>
      </p:bgPr>
    </p:bg>
    <p:spTree>
      <p:nvGrpSpPr>
        <p:cNvPr id="1" name=""/>
        <p:cNvGrpSpPr/>
        <p:nvPr/>
      </p:nvGrpSpPr>
      <p:grpSpPr>
        <a:xfrm>
          <a:off x="0" y="0"/>
          <a:ext cx="0" cy="0"/>
          <a:chOff x="0" y="0"/>
          <a:chExt cx="0" cy="0"/>
        </a:xfrm>
      </p:grpSpPr>
      <p:sp>
        <p:nvSpPr>
          <p:cNvPr name="AutoShape 2" id="2"/>
          <p:cNvSpPr/>
          <p:nvPr/>
        </p:nvSpPr>
        <p:spPr>
          <a:xfrm rot="-5400000">
            <a:off x="12125325" y="5133975"/>
            <a:ext cx="10287000" cy="0"/>
          </a:xfrm>
          <a:prstGeom prst="line">
            <a:avLst/>
          </a:prstGeom>
          <a:ln cap="rnd" w="19050">
            <a:solidFill>
              <a:srgbClr val="464485"/>
            </a:solidFill>
            <a:prstDash val="solid"/>
            <a:headEnd type="none" len="sm" w="sm"/>
            <a:tailEnd type="none" len="sm" w="sm"/>
          </a:ln>
        </p:spPr>
      </p:sp>
      <p:sp>
        <p:nvSpPr>
          <p:cNvPr name="AutoShape 3" id="3"/>
          <p:cNvSpPr/>
          <p:nvPr/>
        </p:nvSpPr>
        <p:spPr>
          <a:xfrm rot="-5400000">
            <a:off x="4010025" y="5133975"/>
            <a:ext cx="10287000" cy="0"/>
          </a:xfrm>
          <a:prstGeom prst="line">
            <a:avLst/>
          </a:prstGeom>
          <a:ln cap="rnd" w="19050">
            <a:solidFill>
              <a:srgbClr val="464485"/>
            </a:solidFill>
            <a:prstDash val="solid"/>
            <a:headEnd type="none" len="sm" w="sm"/>
            <a:tailEnd type="none" len="sm" w="sm"/>
          </a:ln>
        </p:spPr>
      </p:sp>
      <p:grpSp>
        <p:nvGrpSpPr>
          <p:cNvPr name="Group 4" id="4"/>
          <p:cNvGrpSpPr/>
          <p:nvPr/>
        </p:nvGrpSpPr>
        <p:grpSpPr>
          <a:xfrm rot="0">
            <a:off x="0" y="0"/>
            <a:ext cx="5461658" cy="10287000"/>
            <a:chOff x="0" y="0"/>
            <a:chExt cx="7282210" cy="13716000"/>
          </a:xfrm>
        </p:grpSpPr>
        <p:pic>
          <p:nvPicPr>
            <p:cNvPr name="Picture 5" id="5"/>
            <p:cNvPicPr>
              <a:picLocks noChangeAspect="true"/>
            </p:cNvPicPr>
            <p:nvPr/>
          </p:nvPicPr>
          <p:blipFill>
            <a:blip r:embed="rId2"/>
            <a:srcRect l="0" t="0" r="68277" b="0"/>
            <a:stretch>
              <a:fillRect/>
            </a:stretch>
          </p:blipFill>
          <p:spPr>
            <a:xfrm>
              <a:off x="0" y="0"/>
              <a:ext cx="7282210" cy="13716000"/>
            </a:xfrm>
            <a:prstGeom prst="rect">
              <a:avLst/>
            </a:prstGeom>
          </p:spPr>
        </p:pic>
      </p:grpSp>
      <p:grpSp>
        <p:nvGrpSpPr>
          <p:cNvPr name="Group 6" id="6"/>
          <p:cNvGrpSpPr>
            <a:grpSpLocks noChangeAspect="true"/>
          </p:cNvGrpSpPr>
          <p:nvPr/>
        </p:nvGrpSpPr>
        <p:grpSpPr>
          <a:xfrm rot="0">
            <a:off x="3489896" y="1212986"/>
            <a:ext cx="4408173" cy="5578789"/>
            <a:chOff x="0" y="0"/>
            <a:chExt cx="6021070" cy="7620000"/>
          </a:xfrm>
        </p:grpSpPr>
        <p:sp>
          <p:nvSpPr>
            <p:cNvPr name="Freeform 7" id="7"/>
            <p:cNvSpPr/>
            <p:nvPr/>
          </p:nvSpPr>
          <p:spPr>
            <a:xfrm>
              <a:off x="-148720" y="-6106"/>
              <a:ext cx="6319781" cy="7632211"/>
            </a:xfrm>
            <a:custGeom>
              <a:avLst/>
              <a:gdLst/>
              <a:ahLst/>
              <a:cxnLst/>
              <a:rect r="r" b="b" t="t" l="l"/>
              <a:pathLst>
                <a:path h="7632211" w="6319781">
                  <a:moveTo>
                    <a:pt x="3159890" y="6106"/>
                  </a:moveTo>
                  <a:cubicBezTo>
                    <a:pt x="2080895" y="0"/>
                    <a:pt x="1081791" y="724844"/>
                    <a:pt x="540895" y="1906170"/>
                  </a:cubicBezTo>
                  <a:cubicBezTo>
                    <a:pt x="0" y="3087497"/>
                    <a:pt x="0" y="4544715"/>
                    <a:pt x="540895" y="5726042"/>
                  </a:cubicBezTo>
                  <a:cubicBezTo>
                    <a:pt x="1081791" y="6907368"/>
                    <a:pt x="2080895" y="7632212"/>
                    <a:pt x="3159890" y="7626106"/>
                  </a:cubicBezTo>
                  <a:cubicBezTo>
                    <a:pt x="4238885" y="7632212"/>
                    <a:pt x="5237990" y="6907368"/>
                    <a:pt x="5778885" y="5726042"/>
                  </a:cubicBezTo>
                  <a:cubicBezTo>
                    <a:pt x="6319781" y="4544715"/>
                    <a:pt x="6319781" y="3087497"/>
                    <a:pt x="5778885" y="1906170"/>
                  </a:cubicBezTo>
                  <a:cubicBezTo>
                    <a:pt x="5237990" y="724844"/>
                    <a:pt x="4238885" y="0"/>
                    <a:pt x="3159890" y="6106"/>
                  </a:cubicBezTo>
                  <a:close/>
                </a:path>
              </a:pathLst>
            </a:custGeom>
            <a:blipFill>
              <a:blip r:embed="rId2"/>
              <a:stretch>
                <a:fillRect l="-55409" r="-55409" t="0" b="0"/>
              </a:stretch>
            </a:blipFill>
          </p:spPr>
        </p:sp>
      </p:grpSp>
      <p:pic>
        <p:nvPicPr>
          <p:cNvPr name="Picture 8" id="8"/>
          <p:cNvPicPr>
            <a:picLocks noChangeAspect="true"/>
          </p:cNvPicPr>
          <p:nvPr/>
        </p:nvPicPr>
        <p:blipFill>
          <a:blip r:embed="rId3"/>
          <a:srcRect l="0" t="0" r="0" b="0"/>
          <a:stretch>
            <a:fillRect/>
          </a:stretch>
        </p:blipFill>
        <p:spPr>
          <a:xfrm flipH="false" flipV="false" rot="0">
            <a:off x="16108905" y="1028700"/>
            <a:ext cx="1128273" cy="1127145"/>
          </a:xfrm>
          <a:prstGeom prst="rect">
            <a:avLst/>
          </a:prstGeom>
        </p:spPr>
      </p:pic>
      <p:sp>
        <p:nvSpPr>
          <p:cNvPr name="TextBox 9" id="9"/>
          <p:cNvSpPr txBox="true"/>
          <p:nvPr/>
        </p:nvSpPr>
        <p:spPr>
          <a:xfrm rot="5400000">
            <a:off x="14335533" y="4990148"/>
            <a:ext cx="6958082" cy="306705"/>
          </a:xfrm>
          <a:prstGeom prst="rect">
            <a:avLst/>
          </a:prstGeom>
        </p:spPr>
        <p:txBody>
          <a:bodyPr anchor="t" rtlCol="false" tIns="0" lIns="0" bIns="0" rIns="0">
            <a:spAutoFit/>
          </a:bodyPr>
          <a:lstStyle/>
          <a:p>
            <a:pPr algn="ctr">
              <a:lnSpc>
                <a:spcPts val="2520"/>
              </a:lnSpc>
            </a:pPr>
            <a:r>
              <a:rPr lang="en-US" spc="1171" sz="1800">
                <a:solidFill>
                  <a:srgbClr val="464485"/>
                </a:solidFill>
                <a:latin typeface="Red Hat Display Bold"/>
              </a:rPr>
              <a:t>DATA MODELING</a:t>
            </a:r>
          </a:p>
        </p:txBody>
      </p:sp>
      <p:sp>
        <p:nvSpPr>
          <p:cNvPr name="TextBox 10" id="10"/>
          <p:cNvSpPr txBox="true"/>
          <p:nvPr/>
        </p:nvSpPr>
        <p:spPr>
          <a:xfrm rot="0">
            <a:off x="11332323" y="3242309"/>
            <a:ext cx="4611404" cy="3583305"/>
          </a:xfrm>
          <a:prstGeom prst="rect">
            <a:avLst/>
          </a:prstGeom>
        </p:spPr>
        <p:txBody>
          <a:bodyPr anchor="t" rtlCol="false" tIns="0" lIns="0" bIns="0" rIns="0">
            <a:spAutoFit/>
          </a:bodyPr>
          <a:lstStyle/>
          <a:p>
            <a:pPr>
              <a:lnSpc>
                <a:spcPts val="4830"/>
              </a:lnSpc>
            </a:pPr>
            <a:r>
              <a:rPr lang="en-US" spc="115" sz="2100">
                <a:solidFill>
                  <a:srgbClr val="464485"/>
                </a:solidFill>
                <a:latin typeface="Red Hat Display Bold"/>
              </a:rPr>
              <a:t>Abstrak</a:t>
            </a:r>
          </a:p>
          <a:p>
            <a:pPr>
              <a:lnSpc>
                <a:spcPts val="4830"/>
              </a:lnSpc>
            </a:pPr>
            <a:r>
              <a:rPr lang="en-US" spc="115" sz="2100">
                <a:solidFill>
                  <a:srgbClr val="464485"/>
                </a:solidFill>
                <a:latin typeface="Red Hat Display Bold"/>
              </a:rPr>
              <a:t>Latar Belakang</a:t>
            </a:r>
          </a:p>
          <a:p>
            <a:pPr>
              <a:lnSpc>
                <a:spcPts val="4830"/>
              </a:lnSpc>
            </a:pPr>
            <a:r>
              <a:rPr lang="en-US" spc="115" sz="2100">
                <a:solidFill>
                  <a:srgbClr val="464485"/>
                </a:solidFill>
                <a:latin typeface="Red Hat Display Bold"/>
              </a:rPr>
              <a:t>Kajian Pustaka</a:t>
            </a:r>
          </a:p>
          <a:p>
            <a:pPr>
              <a:lnSpc>
                <a:spcPts val="4830"/>
              </a:lnSpc>
            </a:pPr>
            <a:r>
              <a:rPr lang="en-US" spc="115" sz="2100">
                <a:solidFill>
                  <a:srgbClr val="464485"/>
                </a:solidFill>
                <a:latin typeface="Red Hat Display Bold"/>
              </a:rPr>
              <a:t>Metodologi Penelitian</a:t>
            </a:r>
          </a:p>
          <a:p>
            <a:pPr>
              <a:lnSpc>
                <a:spcPts val="4830"/>
              </a:lnSpc>
            </a:pPr>
            <a:r>
              <a:rPr lang="en-US" spc="115" sz="2100">
                <a:solidFill>
                  <a:srgbClr val="464485"/>
                </a:solidFill>
                <a:latin typeface="Red Hat Display Bold"/>
              </a:rPr>
              <a:t>Hasil Penelitian</a:t>
            </a:r>
          </a:p>
          <a:p>
            <a:pPr>
              <a:lnSpc>
                <a:spcPts val="4830"/>
              </a:lnSpc>
            </a:pPr>
            <a:r>
              <a:rPr lang="en-US" spc="115" sz="2100">
                <a:solidFill>
                  <a:srgbClr val="464485"/>
                </a:solidFill>
                <a:latin typeface="Red Hat Display Bold"/>
              </a:rPr>
              <a:t>Kesimpulan</a:t>
            </a:r>
          </a:p>
        </p:txBody>
      </p:sp>
      <p:sp>
        <p:nvSpPr>
          <p:cNvPr name="TextBox 11" id="11"/>
          <p:cNvSpPr txBox="true"/>
          <p:nvPr/>
        </p:nvSpPr>
        <p:spPr>
          <a:xfrm rot="0">
            <a:off x="10361844" y="3242309"/>
            <a:ext cx="831466" cy="3583306"/>
          </a:xfrm>
          <a:prstGeom prst="rect">
            <a:avLst/>
          </a:prstGeom>
        </p:spPr>
        <p:txBody>
          <a:bodyPr anchor="t" rtlCol="false" tIns="0" lIns="0" bIns="0" rIns="0">
            <a:spAutoFit/>
          </a:bodyPr>
          <a:lstStyle/>
          <a:p>
            <a:pPr>
              <a:lnSpc>
                <a:spcPts val="4829"/>
              </a:lnSpc>
            </a:pPr>
            <a:r>
              <a:rPr lang="en-US" spc="102" sz="2099">
                <a:solidFill>
                  <a:srgbClr val="464485"/>
                </a:solidFill>
                <a:latin typeface="Red Hat Display Bold"/>
              </a:rPr>
              <a:t>01</a:t>
            </a:r>
          </a:p>
          <a:p>
            <a:pPr>
              <a:lnSpc>
                <a:spcPts val="4829"/>
              </a:lnSpc>
            </a:pPr>
            <a:r>
              <a:rPr lang="en-US" spc="102" sz="2099">
                <a:solidFill>
                  <a:srgbClr val="464485"/>
                </a:solidFill>
                <a:latin typeface="Red Hat Display Bold"/>
              </a:rPr>
              <a:t>02</a:t>
            </a:r>
          </a:p>
          <a:p>
            <a:pPr>
              <a:lnSpc>
                <a:spcPts val="4829"/>
              </a:lnSpc>
            </a:pPr>
            <a:r>
              <a:rPr lang="en-US" spc="68" sz="2099">
                <a:solidFill>
                  <a:srgbClr val="464485"/>
                </a:solidFill>
                <a:latin typeface="Red Hat Display Bold"/>
              </a:rPr>
              <a:t>03</a:t>
            </a:r>
          </a:p>
          <a:p>
            <a:pPr>
              <a:lnSpc>
                <a:spcPts val="4829"/>
              </a:lnSpc>
            </a:pPr>
            <a:r>
              <a:rPr lang="en-US" spc="68" sz="2099">
                <a:solidFill>
                  <a:srgbClr val="464485"/>
                </a:solidFill>
                <a:latin typeface="Red Hat Display Bold"/>
              </a:rPr>
              <a:t>04</a:t>
            </a:r>
          </a:p>
          <a:p>
            <a:pPr>
              <a:lnSpc>
                <a:spcPts val="4829"/>
              </a:lnSpc>
            </a:pPr>
            <a:r>
              <a:rPr lang="en-US" spc="68" sz="2099">
                <a:solidFill>
                  <a:srgbClr val="464485"/>
                </a:solidFill>
                <a:latin typeface="Red Hat Display Bold"/>
              </a:rPr>
              <a:t>05</a:t>
            </a:r>
          </a:p>
          <a:p>
            <a:pPr>
              <a:lnSpc>
                <a:spcPts val="4829"/>
              </a:lnSpc>
            </a:pPr>
            <a:r>
              <a:rPr lang="en-US" spc="68" sz="2099">
                <a:solidFill>
                  <a:srgbClr val="464485"/>
                </a:solidFill>
                <a:latin typeface="Red Hat Display Bold"/>
              </a:rPr>
              <a:t>06</a:t>
            </a:r>
          </a:p>
        </p:txBody>
      </p:sp>
      <p:sp>
        <p:nvSpPr>
          <p:cNvPr name="TextBox 12" id="12"/>
          <p:cNvSpPr txBox="true"/>
          <p:nvPr/>
        </p:nvSpPr>
        <p:spPr>
          <a:xfrm rot="-5400000">
            <a:off x="4302847" y="4674419"/>
            <a:ext cx="6726695" cy="2079117"/>
          </a:xfrm>
          <a:prstGeom prst="rect">
            <a:avLst/>
          </a:prstGeom>
        </p:spPr>
        <p:txBody>
          <a:bodyPr anchor="t" rtlCol="false" tIns="0" lIns="0" bIns="0" rIns="0">
            <a:spAutoFit/>
          </a:bodyPr>
          <a:lstStyle/>
          <a:p>
            <a:pPr>
              <a:lnSpc>
                <a:spcPts val="15984"/>
              </a:lnSpc>
            </a:pPr>
            <a:r>
              <a:rPr lang="en-US" spc="-604" sz="14400">
                <a:solidFill>
                  <a:srgbClr val="464485"/>
                </a:solidFill>
                <a:latin typeface="The Seasons"/>
              </a:rPr>
              <a:t>Index</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5E2DD"/>
        </a:solidFill>
      </p:bgPr>
    </p:bg>
    <p:spTree>
      <p:nvGrpSpPr>
        <p:cNvPr id="1" name=""/>
        <p:cNvGrpSpPr/>
        <p:nvPr/>
      </p:nvGrpSpPr>
      <p:grpSpPr>
        <a:xfrm>
          <a:off x="0" y="0"/>
          <a:ext cx="0" cy="0"/>
          <a:chOff x="0" y="0"/>
          <a:chExt cx="0" cy="0"/>
        </a:xfrm>
      </p:grpSpPr>
      <p:sp>
        <p:nvSpPr>
          <p:cNvPr name="AutoShape 2" id="2"/>
          <p:cNvSpPr/>
          <p:nvPr/>
        </p:nvSpPr>
        <p:spPr>
          <a:xfrm rot="-5400000">
            <a:off x="12125325" y="5133975"/>
            <a:ext cx="10287000" cy="0"/>
          </a:xfrm>
          <a:prstGeom prst="line">
            <a:avLst/>
          </a:prstGeom>
          <a:ln cap="rnd" w="19050">
            <a:solidFill>
              <a:srgbClr val="464485"/>
            </a:solidFill>
            <a:prstDash val="solid"/>
            <a:headEnd type="none" len="sm" w="sm"/>
            <a:tailEnd type="none" len="sm" w="sm"/>
          </a:ln>
        </p:spPr>
      </p:sp>
      <p:sp>
        <p:nvSpPr>
          <p:cNvPr name="AutoShape 3" id="3"/>
          <p:cNvSpPr/>
          <p:nvPr/>
        </p:nvSpPr>
        <p:spPr>
          <a:xfrm rot="0">
            <a:off x="1402572" y="9994141"/>
            <a:ext cx="9887880" cy="0"/>
          </a:xfrm>
          <a:prstGeom prst="line">
            <a:avLst/>
          </a:prstGeom>
          <a:ln cap="rnd" w="19050">
            <a:solidFill>
              <a:srgbClr val="464485"/>
            </a:solidFill>
            <a:prstDash val="solid"/>
            <a:headEnd type="none" len="sm" w="sm"/>
            <a:tailEnd type="none" len="sm" w="sm"/>
          </a:ln>
        </p:spPr>
      </p:sp>
      <p:grpSp>
        <p:nvGrpSpPr>
          <p:cNvPr name="Group 4" id="4"/>
          <p:cNvGrpSpPr/>
          <p:nvPr/>
        </p:nvGrpSpPr>
        <p:grpSpPr>
          <a:xfrm rot="0">
            <a:off x="1028700" y="985012"/>
            <a:ext cx="747743" cy="455949"/>
            <a:chOff x="0" y="0"/>
            <a:chExt cx="996991" cy="607932"/>
          </a:xfrm>
        </p:grpSpPr>
        <p:sp>
          <p:nvSpPr>
            <p:cNvPr name="AutoShape 5" id="5"/>
            <p:cNvSpPr/>
            <p:nvPr/>
          </p:nvSpPr>
          <p:spPr>
            <a:xfrm rot="0">
              <a:off x="0" y="0"/>
              <a:ext cx="996991" cy="0"/>
            </a:xfrm>
            <a:prstGeom prst="line">
              <a:avLst/>
            </a:prstGeom>
            <a:ln cap="rnd" w="25400">
              <a:solidFill>
                <a:srgbClr val="464485"/>
              </a:solidFill>
              <a:prstDash val="solid"/>
              <a:headEnd type="none" len="sm" w="sm"/>
              <a:tailEnd type="none" len="sm" w="sm"/>
            </a:ln>
          </p:spPr>
        </p:sp>
        <p:sp>
          <p:nvSpPr>
            <p:cNvPr name="AutoShape 6" id="6"/>
            <p:cNvSpPr/>
            <p:nvPr/>
          </p:nvSpPr>
          <p:spPr>
            <a:xfrm rot="0">
              <a:off x="0" y="291266"/>
              <a:ext cx="996991" cy="0"/>
            </a:xfrm>
            <a:prstGeom prst="line">
              <a:avLst/>
            </a:prstGeom>
            <a:ln cap="rnd" w="25400">
              <a:solidFill>
                <a:srgbClr val="464485"/>
              </a:solidFill>
              <a:prstDash val="solid"/>
              <a:headEnd type="none" len="sm" w="sm"/>
              <a:tailEnd type="none" len="sm" w="sm"/>
            </a:ln>
          </p:spPr>
        </p:sp>
        <p:sp>
          <p:nvSpPr>
            <p:cNvPr name="AutoShape 7" id="7"/>
            <p:cNvSpPr/>
            <p:nvPr/>
          </p:nvSpPr>
          <p:spPr>
            <a:xfrm rot="0">
              <a:off x="0" y="582532"/>
              <a:ext cx="996991" cy="0"/>
            </a:xfrm>
            <a:prstGeom prst="line">
              <a:avLst/>
            </a:prstGeom>
            <a:ln cap="rnd" w="25400">
              <a:solidFill>
                <a:srgbClr val="464485"/>
              </a:solidFill>
              <a:prstDash val="solid"/>
              <a:headEnd type="none" len="sm" w="sm"/>
              <a:tailEnd type="none" len="sm" w="sm"/>
            </a:ln>
          </p:spPr>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371420" y="876048"/>
            <a:ext cx="788411" cy="788411"/>
          </a:xfrm>
          <a:prstGeom prst="rect">
            <a:avLst/>
          </a:prstGeom>
        </p:spPr>
      </p:pic>
      <p:sp>
        <p:nvSpPr>
          <p:cNvPr name="TextBox 9" id="9"/>
          <p:cNvSpPr txBox="true"/>
          <p:nvPr/>
        </p:nvSpPr>
        <p:spPr>
          <a:xfrm rot="0">
            <a:off x="1758950" y="3124740"/>
            <a:ext cx="14349955" cy="5898610"/>
          </a:xfrm>
          <a:prstGeom prst="rect">
            <a:avLst/>
          </a:prstGeom>
        </p:spPr>
        <p:txBody>
          <a:bodyPr anchor="t" rtlCol="false" tIns="0" lIns="0" bIns="0" rIns="0">
            <a:spAutoFit/>
          </a:bodyPr>
          <a:lstStyle/>
          <a:p>
            <a:pPr algn="just">
              <a:lnSpc>
                <a:spcPts val="3661"/>
              </a:lnSpc>
            </a:pPr>
            <a:r>
              <a:rPr lang="en-US" spc="80" sz="2068">
                <a:solidFill>
                  <a:srgbClr val="464485"/>
                </a:solidFill>
                <a:latin typeface="Red Hat Display"/>
              </a:rPr>
              <a:t>Penelitian ini dilakukan untuk mengklasifikasi dan mengidentifikasi gejala-gejala yang menyebabkan penyakit serangan jantung pada seseorang dengan menggunakan teknik Data Mining. Algoritma Decision Tree merupakan salah satu teknik data mining yang dapat melakukan klasifikasi dengan mengolah variabel-variabel yang ada pada dataset. Variabel tersebut diklasifikasikan sesuai dengan atributnya. Algoritma Decision Tree memecah  ke dalam himpunan bagian yang lebih kecil lalu pada saat itu juga sebuah pohon keputusan secara bertahap dikembangkan. Dengan Algoritma Decision Tree dapat memberikan informasi prediksi untuk menggambarkan prosess yang terkait dengan prediksi gejala-gejala yang menyebabkan serangan jantung. Karakteristik data yang diklasifikasi dapat diperoleh dengan jelas, baik dalam bentuk struktur pohon keputusan maupun aturan sehingga dalam tahap pengujian dengan software Anaconda dapat membantu dalam memprediksi gejala serangan jantung. Pembuatan model klasifikasi dengan machine learning akan meningkatkan ketepatan pembuatan keputusan karena dapat menguji menggunakan ukuran data yang lebih besar daripada ukuran data pada metode tradisional. Model dengan ketepatan dan kinerja yang baik akan mempermudah dan mempercepat proses identifikasi penyakit jantung pada seseorang.</a:t>
            </a:r>
          </a:p>
        </p:txBody>
      </p:sp>
      <p:sp>
        <p:nvSpPr>
          <p:cNvPr name="TextBox 10" id="10"/>
          <p:cNvSpPr txBox="true"/>
          <p:nvPr/>
        </p:nvSpPr>
        <p:spPr>
          <a:xfrm rot="0">
            <a:off x="7765626" y="1705693"/>
            <a:ext cx="7826756" cy="776479"/>
          </a:xfrm>
          <a:prstGeom prst="rect">
            <a:avLst/>
          </a:prstGeom>
        </p:spPr>
        <p:txBody>
          <a:bodyPr anchor="t" rtlCol="false" tIns="0" lIns="0" bIns="0" rIns="0">
            <a:spAutoFit/>
          </a:bodyPr>
          <a:lstStyle/>
          <a:p>
            <a:pPr>
              <a:lnSpc>
                <a:spcPts val="6320"/>
              </a:lnSpc>
            </a:pPr>
            <a:r>
              <a:rPr lang="en-US" spc="64" sz="4299">
                <a:solidFill>
                  <a:srgbClr val="464485"/>
                </a:solidFill>
                <a:latin typeface="The Seasons"/>
              </a:rPr>
              <a:t>Abstrak</a:t>
            </a:r>
          </a:p>
        </p:txBody>
      </p:sp>
      <p:sp>
        <p:nvSpPr>
          <p:cNvPr name="TextBox 11" id="11"/>
          <p:cNvSpPr txBox="true"/>
          <p:nvPr/>
        </p:nvSpPr>
        <p:spPr>
          <a:xfrm rot="5400000">
            <a:off x="14335533" y="4990148"/>
            <a:ext cx="6958082" cy="306705"/>
          </a:xfrm>
          <a:prstGeom prst="rect">
            <a:avLst/>
          </a:prstGeom>
        </p:spPr>
        <p:txBody>
          <a:bodyPr anchor="t" rtlCol="false" tIns="0" lIns="0" bIns="0" rIns="0">
            <a:spAutoFit/>
          </a:bodyPr>
          <a:lstStyle/>
          <a:p>
            <a:pPr algn="ctr">
              <a:lnSpc>
                <a:spcPts val="2520"/>
              </a:lnSpc>
            </a:pPr>
            <a:r>
              <a:rPr lang="en-US" spc="1171" sz="1800">
                <a:solidFill>
                  <a:srgbClr val="464485"/>
                </a:solidFill>
                <a:latin typeface="Red Hat Display Bold"/>
              </a:rPr>
              <a:t>DATA MODELING</a:t>
            </a:r>
          </a:p>
        </p:txBody>
      </p:sp>
      <p:pic>
        <p:nvPicPr>
          <p:cNvPr name="Picture 12" id="12"/>
          <p:cNvPicPr>
            <a:picLocks noChangeAspect="true"/>
          </p:cNvPicPr>
          <p:nvPr/>
        </p:nvPicPr>
        <p:blipFill>
          <a:blip r:embed="rId4"/>
          <a:srcRect l="0" t="0" r="0" b="0"/>
          <a:stretch>
            <a:fillRect/>
          </a:stretch>
        </p:blipFill>
        <p:spPr>
          <a:xfrm flipH="false" flipV="false" rot="0">
            <a:off x="16108905" y="1028700"/>
            <a:ext cx="1128273" cy="1127145"/>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2D2C0"/>
        </a:solidFill>
      </p:bgPr>
    </p:bg>
    <p:spTree>
      <p:nvGrpSpPr>
        <p:cNvPr id="1" name=""/>
        <p:cNvGrpSpPr/>
        <p:nvPr/>
      </p:nvGrpSpPr>
      <p:grpSpPr>
        <a:xfrm>
          <a:off x="0" y="0"/>
          <a:ext cx="0" cy="0"/>
          <a:chOff x="0" y="0"/>
          <a:chExt cx="0" cy="0"/>
        </a:xfrm>
      </p:grpSpPr>
      <p:sp>
        <p:nvSpPr>
          <p:cNvPr name="AutoShape 2" id="2"/>
          <p:cNvSpPr/>
          <p:nvPr/>
        </p:nvSpPr>
        <p:spPr>
          <a:xfrm rot="-5400000">
            <a:off x="12125325" y="5133975"/>
            <a:ext cx="10287000" cy="0"/>
          </a:xfrm>
          <a:prstGeom prst="line">
            <a:avLst/>
          </a:prstGeom>
          <a:ln cap="rnd" w="19050">
            <a:solidFill>
              <a:srgbClr val="464485"/>
            </a:solidFill>
            <a:prstDash val="solid"/>
            <a:headEnd type="none" len="sm" w="sm"/>
            <a:tailEnd type="none" len="sm" w="sm"/>
          </a:ln>
        </p:spPr>
      </p:sp>
      <p:sp>
        <p:nvSpPr>
          <p:cNvPr name="AutoShape 3" id="3"/>
          <p:cNvSpPr/>
          <p:nvPr/>
        </p:nvSpPr>
        <p:spPr>
          <a:xfrm rot="0">
            <a:off x="5296150" y="3889782"/>
            <a:ext cx="11941029" cy="0"/>
          </a:xfrm>
          <a:prstGeom prst="line">
            <a:avLst/>
          </a:prstGeom>
          <a:ln cap="rnd" w="19050">
            <a:solidFill>
              <a:srgbClr val="464485"/>
            </a:solidFill>
            <a:prstDash val="solid"/>
            <a:headEnd type="none" len="sm" w="sm"/>
            <a:tailEnd type="none" len="sm" w="sm"/>
          </a:ln>
        </p:spPr>
      </p:sp>
      <p:grpSp>
        <p:nvGrpSpPr>
          <p:cNvPr name="Group 4" id="4"/>
          <p:cNvGrpSpPr>
            <a:grpSpLocks noChangeAspect="true"/>
          </p:cNvGrpSpPr>
          <p:nvPr/>
        </p:nvGrpSpPr>
        <p:grpSpPr>
          <a:xfrm rot="0">
            <a:off x="6982226" y="851509"/>
            <a:ext cx="1011094" cy="1011094"/>
            <a:chOff x="0" y="0"/>
            <a:chExt cx="6350000" cy="6350000"/>
          </a:xfrm>
        </p:grpSpPr>
        <p:sp>
          <p:nvSpPr>
            <p:cNvPr name="Freeform 5" id="5"/>
            <p:cNvSpPr/>
            <p:nvPr/>
          </p:nvSpPr>
          <p:spPr>
            <a:xfrm>
              <a:off x="0" y="0"/>
              <a:ext cx="6350000" cy="6350000"/>
            </a:xfrm>
            <a:custGeom>
              <a:avLst/>
              <a:gdLst/>
              <a:ahLst/>
              <a:cxnLst/>
              <a:rect r="r" b="b" t="t" l="l"/>
              <a:pathLst>
                <a:path h="6350000" w="6350000">
                  <a:moveTo>
                    <a:pt x="3175000" y="1567180"/>
                  </a:moveTo>
                  <a:lnTo>
                    <a:pt x="3677920" y="0"/>
                  </a:lnTo>
                  <a:lnTo>
                    <a:pt x="3671570" y="1645920"/>
                  </a:lnTo>
                  <a:lnTo>
                    <a:pt x="4634230" y="309880"/>
                  </a:lnTo>
                  <a:lnTo>
                    <a:pt x="4119880" y="1873250"/>
                  </a:lnTo>
                  <a:lnTo>
                    <a:pt x="5448300" y="901700"/>
                  </a:lnTo>
                  <a:lnTo>
                    <a:pt x="4475480" y="2230120"/>
                  </a:lnTo>
                  <a:lnTo>
                    <a:pt x="6038850" y="1715770"/>
                  </a:lnTo>
                  <a:lnTo>
                    <a:pt x="4702810" y="2678430"/>
                  </a:lnTo>
                  <a:lnTo>
                    <a:pt x="6348730" y="2672080"/>
                  </a:lnTo>
                  <a:lnTo>
                    <a:pt x="4782820" y="3175000"/>
                  </a:lnTo>
                  <a:lnTo>
                    <a:pt x="6350000" y="3677920"/>
                  </a:lnTo>
                  <a:lnTo>
                    <a:pt x="4704080" y="3671570"/>
                  </a:lnTo>
                  <a:lnTo>
                    <a:pt x="6040120" y="4634230"/>
                  </a:lnTo>
                  <a:lnTo>
                    <a:pt x="4476750" y="4119880"/>
                  </a:lnTo>
                  <a:lnTo>
                    <a:pt x="5448300" y="5448300"/>
                  </a:lnTo>
                  <a:lnTo>
                    <a:pt x="4119880" y="4475480"/>
                  </a:lnTo>
                  <a:lnTo>
                    <a:pt x="4634230" y="6038850"/>
                  </a:lnTo>
                  <a:lnTo>
                    <a:pt x="3671570" y="4702810"/>
                  </a:lnTo>
                  <a:lnTo>
                    <a:pt x="3677920" y="6348730"/>
                  </a:lnTo>
                  <a:lnTo>
                    <a:pt x="3175000" y="4782820"/>
                  </a:lnTo>
                  <a:lnTo>
                    <a:pt x="2672080" y="6350000"/>
                  </a:lnTo>
                  <a:lnTo>
                    <a:pt x="2678430" y="4704080"/>
                  </a:lnTo>
                  <a:lnTo>
                    <a:pt x="1715770" y="6040120"/>
                  </a:lnTo>
                  <a:lnTo>
                    <a:pt x="2230120" y="4476750"/>
                  </a:lnTo>
                  <a:lnTo>
                    <a:pt x="901700" y="5448300"/>
                  </a:lnTo>
                  <a:lnTo>
                    <a:pt x="1874520" y="4119880"/>
                  </a:lnTo>
                  <a:lnTo>
                    <a:pt x="311150" y="4634230"/>
                  </a:lnTo>
                  <a:lnTo>
                    <a:pt x="1647190" y="3671570"/>
                  </a:lnTo>
                  <a:lnTo>
                    <a:pt x="0" y="3677920"/>
                  </a:lnTo>
                  <a:lnTo>
                    <a:pt x="1567180" y="3175000"/>
                  </a:lnTo>
                  <a:lnTo>
                    <a:pt x="0" y="2672080"/>
                  </a:lnTo>
                  <a:lnTo>
                    <a:pt x="1645920" y="2678430"/>
                  </a:lnTo>
                  <a:lnTo>
                    <a:pt x="311150" y="1715770"/>
                  </a:lnTo>
                  <a:lnTo>
                    <a:pt x="1874520" y="2230120"/>
                  </a:lnTo>
                  <a:lnTo>
                    <a:pt x="901700" y="901700"/>
                  </a:lnTo>
                  <a:lnTo>
                    <a:pt x="2230120" y="1874520"/>
                  </a:lnTo>
                  <a:lnTo>
                    <a:pt x="1715770" y="311150"/>
                  </a:lnTo>
                  <a:lnTo>
                    <a:pt x="2678430" y="1647190"/>
                  </a:lnTo>
                  <a:lnTo>
                    <a:pt x="2672080" y="0"/>
                  </a:lnTo>
                  <a:lnTo>
                    <a:pt x="3175000" y="1567180"/>
                  </a:lnTo>
                  <a:close/>
                </a:path>
              </a:pathLst>
            </a:custGeom>
            <a:solidFill>
              <a:srgbClr val="FFFFFF"/>
            </a:solidFill>
          </p:spPr>
        </p:sp>
      </p:grpSp>
      <p:sp>
        <p:nvSpPr>
          <p:cNvPr name="TextBox 6" id="6"/>
          <p:cNvSpPr txBox="true"/>
          <p:nvPr/>
        </p:nvSpPr>
        <p:spPr>
          <a:xfrm rot="0">
            <a:off x="7879305" y="1740659"/>
            <a:ext cx="8229600" cy="1530862"/>
          </a:xfrm>
          <a:prstGeom prst="rect">
            <a:avLst/>
          </a:prstGeom>
        </p:spPr>
        <p:txBody>
          <a:bodyPr anchor="t" rtlCol="false" tIns="0" lIns="0" bIns="0" rIns="0">
            <a:spAutoFit/>
          </a:bodyPr>
          <a:lstStyle/>
          <a:p>
            <a:pPr>
              <a:lnSpc>
                <a:spcPts val="11766"/>
              </a:lnSpc>
            </a:pPr>
            <a:r>
              <a:rPr lang="en-US" spc="-445" sz="10600">
                <a:solidFill>
                  <a:srgbClr val="464485"/>
                </a:solidFill>
                <a:latin typeface="The Seasons"/>
              </a:rPr>
              <a:t>Latar Belakang</a:t>
            </a:r>
          </a:p>
        </p:txBody>
      </p:sp>
      <p:grpSp>
        <p:nvGrpSpPr>
          <p:cNvPr name="Group 7" id="7"/>
          <p:cNvGrpSpPr>
            <a:grpSpLocks noChangeAspect="true"/>
          </p:cNvGrpSpPr>
          <p:nvPr/>
        </p:nvGrpSpPr>
        <p:grpSpPr>
          <a:xfrm rot="0">
            <a:off x="297661" y="2467990"/>
            <a:ext cx="4744254" cy="6004118"/>
            <a:chOff x="0" y="0"/>
            <a:chExt cx="6021070" cy="7620000"/>
          </a:xfrm>
        </p:grpSpPr>
        <p:sp>
          <p:nvSpPr>
            <p:cNvPr name="Freeform 8" id="8"/>
            <p:cNvSpPr/>
            <p:nvPr/>
          </p:nvSpPr>
          <p:spPr>
            <a:xfrm>
              <a:off x="-148720" y="-6106"/>
              <a:ext cx="6319781" cy="7632211"/>
            </a:xfrm>
            <a:custGeom>
              <a:avLst/>
              <a:gdLst/>
              <a:ahLst/>
              <a:cxnLst/>
              <a:rect r="r" b="b" t="t" l="l"/>
              <a:pathLst>
                <a:path h="7632211" w="6319781">
                  <a:moveTo>
                    <a:pt x="3159890" y="6106"/>
                  </a:moveTo>
                  <a:cubicBezTo>
                    <a:pt x="2080895" y="0"/>
                    <a:pt x="1081791" y="724844"/>
                    <a:pt x="540895" y="1906170"/>
                  </a:cubicBezTo>
                  <a:cubicBezTo>
                    <a:pt x="0" y="3087497"/>
                    <a:pt x="0" y="4544715"/>
                    <a:pt x="540895" y="5726042"/>
                  </a:cubicBezTo>
                  <a:cubicBezTo>
                    <a:pt x="1081791" y="6907368"/>
                    <a:pt x="2080895" y="7632212"/>
                    <a:pt x="3159890" y="7626106"/>
                  </a:cubicBezTo>
                  <a:cubicBezTo>
                    <a:pt x="4238885" y="7632212"/>
                    <a:pt x="5237990" y="6907368"/>
                    <a:pt x="5778885" y="5726042"/>
                  </a:cubicBezTo>
                  <a:cubicBezTo>
                    <a:pt x="6319781" y="4544715"/>
                    <a:pt x="6319781" y="3087497"/>
                    <a:pt x="5778885" y="1906170"/>
                  </a:cubicBezTo>
                  <a:cubicBezTo>
                    <a:pt x="5237990" y="724844"/>
                    <a:pt x="4238885" y="0"/>
                    <a:pt x="3159890" y="6106"/>
                  </a:cubicBezTo>
                  <a:close/>
                </a:path>
              </a:pathLst>
            </a:custGeom>
            <a:blipFill>
              <a:blip r:embed="rId2"/>
              <a:stretch>
                <a:fillRect l="-61968" r="-61968" t="0" b="0"/>
              </a:stretch>
            </a:blipFill>
          </p:spPr>
        </p:sp>
      </p:grpSp>
      <p:grpSp>
        <p:nvGrpSpPr>
          <p:cNvPr name="Group 9" id="9"/>
          <p:cNvGrpSpPr/>
          <p:nvPr/>
        </p:nvGrpSpPr>
        <p:grpSpPr>
          <a:xfrm rot="0">
            <a:off x="1028700" y="985012"/>
            <a:ext cx="747743" cy="455949"/>
            <a:chOff x="0" y="0"/>
            <a:chExt cx="996991" cy="607932"/>
          </a:xfrm>
        </p:grpSpPr>
        <p:sp>
          <p:nvSpPr>
            <p:cNvPr name="AutoShape 10" id="10"/>
            <p:cNvSpPr/>
            <p:nvPr/>
          </p:nvSpPr>
          <p:spPr>
            <a:xfrm rot="0">
              <a:off x="0" y="0"/>
              <a:ext cx="996991" cy="0"/>
            </a:xfrm>
            <a:prstGeom prst="line">
              <a:avLst/>
            </a:prstGeom>
            <a:ln cap="rnd" w="25400">
              <a:solidFill>
                <a:srgbClr val="464485"/>
              </a:solidFill>
              <a:prstDash val="solid"/>
              <a:headEnd type="none" len="sm" w="sm"/>
              <a:tailEnd type="none" len="sm" w="sm"/>
            </a:ln>
          </p:spPr>
        </p:sp>
        <p:sp>
          <p:nvSpPr>
            <p:cNvPr name="AutoShape 11" id="11"/>
            <p:cNvSpPr/>
            <p:nvPr/>
          </p:nvSpPr>
          <p:spPr>
            <a:xfrm rot="0">
              <a:off x="0" y="291266"/>
              <a:ext cx="996991" cy="0"/>
            </a:xfrm>
            <a:prstGeom prst="line">
              <a:avLst/>
            </a:prstGeom>
            <a:ln cap="rnd" w="25400">
              <a:solidFill>
                <a:srgbClr val="464485"/>
              </a:solidFill>
              <a:prstDash val="solid"/>
              <a:headEnd type="none" len="sm" w="sm"/>
              <a:tailEnd type="none" len="sm" w="sm"/>
            </a:ln>
          </p:spPr>
        </p:sp>
        <p:sp>
          <p:nvSpPr>
            <p:cNvPr name="AutoShape 12" id="12"/>
            <p:cNvSpPr/>
            <p:nvPr/>
          </p:nvSpPr>
          <p:spPr>
            <a:xfrm rot="0">
              <a:off x="0" y="582532"/>
              <a:ext cx="996991" cy="0"/>
            </a:xfrm>
            <a:prstGeom prst="line">
              <a:avLst/>
            </a:prstGeom>
            <a:ln cap="rnd" w="25400">
              <a:solidFill>
                <a:srgbClr val="464485"/>
              </a:solidFill>
              <a:prstDash val="solid"/>
              <a:headEnd type="none" len="sm" w="sm"/>
              <a:tailEnd type="none" len="sm" w="sm"/>
            </a:ln>
          </p:spPr>
        </p:sp>
      </p:grpSp>
      <p:pic>
        <p:nvPicPr>
          <p:cNvPr name="Picture 13" id="13"/>
          <p:cNvPicPr>
            <a:picLocks noChangeAspect="true"/>
          </p:cNvPicPr>
          <p:nvPr/>
        </p:nvPicPr>
        <p:blipFill>
          <a:blip r:embed="rId3"/>
          <a:srcRect l="0" t="0" r="0" b="0"/>
          <a:stretch>
            <a:fillRect/>
          </a:stretch>
        </p:blipFill>
        <p:spPr>
          <a:xfrm flipH="false" flipV="false" rot="0">
            <a:off x="16108905" y="1028700"/>
            <a:ext cx="1128273" cy="1127145"/>
          </a:xfrm>
          <a:prstGeom prst="rect">
            <a:avLst/>
          </a:prstGeom>
        </p:spPr>
      </p:pic>
      <p:sp>
        <p:nvSpPr>
          <p:cNvPr name="TextBox 14" id="14"/>
          <p:cNvSpPr txBox="true"/>
          <p:nvPr/>
        </p:nvSpPr>
        <p:spPr>
          <a:xfrm rot="0">
            <a:off x="5296150" y="4091110"/>
            <a:ext cx="11707080" cy="5131072"/>
          </a:xfrm>
          <a:prstGeom prst="rect">
            <a:avLst/>
          </a:prstGeom>
        </p:spPr>
        <p:txBody>
          <a:bodyPr anchor="t" rtlCol="false" tIns="0" lIns="0" bIns="0" rIns="0">
            <a:spAutoFit/>
          </a:bodyPr>
          <a:lstStyle/>
          <a:p>
            <a:pPr algn="just">
              <a:lnSpc>
                <a:spcPts val="3728"/>
              </a:lnSpc>
            </a:pPr>
            <a:r>
              <a:rPr lang="en-US" spc="105" sz="2071">
                <a:solidFill>
                  <a:srgbClr val="464485"/>
                </a:solidFill>
                <a:latin typeface="Red Hat Display"/>
              </a:rPr>
              <a:t>Serangan jantung adalah kondisi yang melemahkan, yang disebabkan karena berbagai alasan seperti gaya hidup tidak sehat, pola makan dan olahraga yang tidak tepat, stres, dll., yang dapat merusak otot jantung. Hal ini dapat menghambat peredaran darah, dan akhirnya menjadi mengancam jiwa. </a:t>
            </a:r>
            <a:r>
              <a:rPr lang="en-US" spc="51" sz="2071">
                <a:solidFill>
                  <a:srgbClr val="464485"/>
                </a:solidFill>
                <a:latin typeface="Arimo"/>
              </a:rPr>
              <a:t>Gejala yang biasa dirasakan termasuk sesak atau nyeri di dada, leher, punggung atau lengan, serta kelelahan, pusing, detak jantung abnormal dan kecemasan. Oleh karena itu, tidak mudah untuk mendiagnosis penyakit serangan jantung pada seseorang. Selain itu, terdapat kemungkinan seseorang mengalami gejala tersebut dan benar mengidap penyakit serangan jantung, tetapi orang tersebut hanya menganggap gejala tersebut sebagai gejala penyakit biasa. Penelitian kali ini, kami akan menggunakan Decision Tree untuk mengklasifikasikan apakah subjek kemungkinan mengalami Serangan Jantung atau tidak.</a:t>
            </a:r>
          </a:p>
        </p:txBody>
      </p:sp>
      <p:sp>
        <p:nvSpPr>
          <p:cNvPr name="TextBox 15" id="15"/>
          <p:cNvSpPr txBox="true"/>
          <p:nvPr/>
        </p:nvSpPr>
        <p:spPr>
          <a:xfrm rot="5400000">
            <a:off x="14335533" y="4990148"/>
            <a:ext cx="6958082" cy="306705"/>
          </a:xfrm>
          <a:prstGeom prst="rect">
            <a:avLst/>
          </a:prstGeom>
        </p:spPr>
        <p:txBody>
          <a:bodyPr anchor="t" rtlCol="false" tIns="0" lIns="0" bIns="0" rIns="0">
            <a:spAutoFit/>
          </a:bodyPr>
          <a:lstStyle/>
          <a:p>
            <a:pPr algn="ctr">
              <a:lnSpc>
                <a:spcPts val="2520"/>
              </a:lnSpc>
            </a:pPr>
            <a:r>
              <a:rPr lang="en-US" spc="1171" sz="1800">
                <a:solidFill>
                  <a:srgbClr val="464485"/>
                </a:solidFill>
                <a:latin typeface="Red Hat Display Bold"/>
              </a:rPr>
              <a:t>DATA MODELING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5E2DD"/>
        </a:solidFill>
      </p:bgPr>
    </p:bg>
    <p:spTree>
      <p:nvGrpSpPr>
        <p:cNvPr id="1" name=""/>
        <p:cNvGrpSpPr/>
        <p:nvPr/>
      </p:nvGrpSpPr>
      <p:grpSpPr>
        <a:xfrm>
          <a:off x="0" y="0"/>
          <a:ext cx="0" cy="0"/>
          <a:chOff x="0" y="0"/>
          <a:chExt cx="0" cy="0"/>
        </a:xfrm>
      </p:grpSpPr>
      <p:sp>
        <p:nvSpPr>
          <p:cNvPr name="AutoShape 2" id="2"/>
          <p:cNvSpPr/>
          <p:nvPr/>
        </p:nvSpPr>
        <p:spPr>
          <a:xfrm rot="-5400000">
            <a:off x="12125325" y="5133975"/>
            <a:ext cx="10287000" cy="0"/>
          </a:xfrm>
          <a:prstGeom prst="line">
            <a:avLst/>
          </a:prstGeom>
          <a:ln cap="rnd" w="19050">
            <a:solidFill>
              <a:srgbClr val="464485"/>
            </a:solidFill>
            <a:prstDash val="solid"/>
            <a:headEnd type="none" len="sm" w="sm"/>
            <a:tailEnd type="none" len="sm" w="sm"/>
          </a:ln>
        </p:spPr>
      </p:sp>
      <p:sp>
        <p:nvSpPr>
          <p:cNvPr name="AutoShape 3" id="3"/>
          <p:cNvSpPr/>
          <p:nvPr/>
        </p:nvSpPr>
        <p:spPr>
          <a:xfrm rot="0">
            <a:off x="0" y="3725675"/>
            <a:ext cx="17259300" cy="0"/>
          </a:xfrm>
          <a:prstGeom prst="line">
            <a:avLst/>
          </a:prstGeom>
          <a:ln cap="rnd" w="19050">
            <a:solidFill>
              <a:srgbClr val="464485"/>
            </a:solidFill>
            <a:prstDash val="solid"/>
            <a:headEnd type="none" len="sm" w="sm"/>
            <a:tailEnd type="none" len="sm" w="sm"/>
          </a:ln>
        </p:spPr>
      </p:sp>
      <p:grpSp>
        <p:nvGrpSpPr>
          <p:cNvPr name="Group 4" id="4"/>
          <p:cNvGrpSpPr/>
          <p:nvPr/>
        </p:nvGrpSpPr>
        <p:grpSpPr>
          <a:xfrm rot="0">
            <a:off x="1028700" y="985012"/>
            <a:ext cx="747743" cy="455949"/>
            <a:chOff x="0" y="0"/>
            <a:chExt cx="996991" cy="607932"/>
          </a:xfrm>
        </p:grpSpPr>
        <p:sp>
          <p:nvSpPr>
            <p:cNvPr name="AutoShape 5" id="5"/>
            <p:cNvSpPr/>
            <p:nvPr/>
          </p:nvSpPr>
          <p:spPr>
            <a:xfrm rot="0">
              <a:off x="0" y="0"/>
              <a:ext cx="996991" cy="0"/>
            </a:xfrm>
            <a:prstGeom prst="line">
              <a:avLst/>
            </a:prstGeom>
            <a:ln cap="rnd" w="25400">
              <a:solidFill>
                <a:srgbClr val="464485"/>
              </a:solidFill>
              <a:prstDash val="solid"/>
              <a:headEnd type="none" len="sm" w="sm"/>
              <a:tailEnd type="none" len="sm" w="sm"/>
            </a:ln>
          </p:spPr>
        </p:sp>
        <p:sp>
          <p:nvSpPr>
            <p:cNvPr name="AutoShape 6" id="6"/>
            <p:cNvSpPr/>
            <p:nvPr/>
          </p:nvSpPr>
          <p:spPr>
            <a:xfrm rot="0">
              <a:off x="0" y="291266"/>
              <a:ext cx="996991" cy="0"/>
            </a:xfrm>
            <a:prstGeom prst="line">
              <a:avLst/>
            </a:prstGeom>
            <a:ln cap="rnd" w="25400">
              <a:solidFill>
                <a:srgbClr val="464485"/>
              </a:solidFill>
              <a:prstDash val="solid"/>
              <a:headEnd type="none" len="sm" w="sm"/>
              <a:tailEnd type="none" len="sm" w="sm"/>
            </a:ln>
          </p:spPr>
        </p:sp>
        <p:sp>
          <p:nvSpPr>
            <p:cNvPr name="AutoShape 7" id="7"/>
            <p:cNvSpPr/>
            <p:nvPr/>
          </p:nvSpPr>
          <p:spPr>
            <a:xfrm rot="0">
              <a:off x="0" y="582532"/>
              <a:ext cx="996991" cy="0"/>
            </a:xfrm>
            <a:prstGeom prst="line">
              <a:avLst/>
            </a:prstGeom>
            <a:ln cap="rnd" w="25400">
              <a:solidFill>
                <a:srgbClr val="464485"/>
              </a:solidFill>
              <a:prstDash val="solid"/>
              <a:headEnd type="none" len="sm" w="sm"/>
              <a:tailEnd type="none" len="sm" w="sm"/>
            </a:ln>
          </p:spPr>
        </p:sp>
      </p:grpSp>
      <p:pic>
        <p:nvPicPr>
          <p:cNvPr name="Picture 8" id="8"/>
          <p:cNvPicPr>
            <a:picLocks noChangeAspect="true"/>
          </p:cNvPicPr>
          <p:nvPr/>
        </p:nvPicPr>
        <p:blipFill>
          <a:blip r:embed="rId2"/>
          <a:srcRect l="0" t="0" r="0" b="0"/>
          <a:stretch>
            <a:fillRect/>
          </a:stretch>
        </p:blipFill>
        <p:spPr>
          <a:xfrm flipH="false" flipV="false" rot="0">
            <a:off x="16131027" y="1028700"/>
            <a:ext cx="1128273" cy="1127145"/>
          </a:xfrm>
          <a:prstGeom prst="rect">
            <a:avLst/>
          </a:prstGeom>
        </p:spPr>
      </p:pic>
      <p:sp>
        <p:nvSpPr>
          <p:cNvPr name="TextBox 9" id="9"/>
          <p:cNvSpPr txBox="true"/>
          <p:nvPr/>
        </p:nvSpPr>
        <p:spPr>
          <a:xfrm rot="0">
            <a:off x="9379433" y="4021411"/>
            <a:ext cx="7498867" cy="5445760"/>
          </a:xfrm>
          <a:prstGeom prst="rect">
            <a:avLst/>
          </a:prstGeom>
        </p:spPr>
        <p:txBody>
          <a:bodyPr anchor="t" rtlCol="false" tIns="0" lIns="0" bIns="0" rIns="0">
            <a:spAutoFit/>
          </a:bodyPr>
          <a:lstStyle/>
          <a:p>
            <a:pPr>
              <a:lnSpc>
                <a:spcPts val="3620"/>
              </a:lnSpc>
            </a:pPr>
            <a:r>
              <a:rPr lang="en-US" spc="-18" sz="2000">
                <a:solidFill>
                  <a:srgbClr val="464485"/>
                </a:solidFill>
                <a:latin typeface="Red Hat Display"/>
              </a:rPr>
              <a:t>Pal &amp; Parija mengimplementasikan algoritma Random Forest data mining untuk memprediksi penyakit jantung. Dari hasil percobaan diperoleh nilai sensitivity 90,6%. nilai specificity 82,7%, dan nilai accuracy 86,9% untuk prediksi. Mereka memperoleh classification accuracy sebesar 86,9% untuk prediksi penyakit jantung dengan tingkat diagnosis sebesar 93,3% menggunakan algoritma Random Forest. Sistem ini juga dapat digunakan untuk prediksi penyakit lain dengan menerapkan algoritma machine learning lainnya seperti Naïve Bayes, Decision Tree, K-NN, Linear Regression, Fuzzy Logic untuk akurasi yang lebih baik. Teknologi cloud computing juga dapat digunakan oleh sistem ini untuk mengelola volume data pasien yang besar (Pal &amp; Parija, 2021).</a:t>
            </a:r>
          </a:p>
        </p:txBody>
      </p:sp>
      <p:sp>
        <p:nvSpPr>
          <p:cNvPr name="TextBox 10" id="10"/>
          <p:cNvSpPr txBox="true"/>
          <p:nvPr/>
        </p:nvSpPr>
        <p:spPr>
          <a:xfrm rot="0">
            <a:off x="3843601" y="1070737"/>
            <a:ext cx="10600799" cy="1737360"/>
          </a:xfrm>
          <a:prstGeom prst="rect">
            <a:avLst/>
          </a:prstGeom>
        </p:spPr>
        <p:txBody>
          <a:bodyPr anchor="t" rtlCol="false" tIns="0" lIns="0" bIns="0" rIns="0">
            <a:spAutoFit/>
          </a:bodyPr>
          <a:lstStyle/>
          <a:p>
            <a:pPr algn="ctr">
              <a:lnSpc>
                <a:spcPts val="13320"/>
              </a:lnSpc>
            </a:pPr>
            <a:r>
              <a:rPr lang="en-US" spc="-504" sz="12000">
                <a:solidFill>
                  <a:srgbClr val="464485"/>
                </a:solidFill>
                <a:latin typeface="The Seasons"/>
              </a:rPr>
              <a:t>Kajian Pustaka</a:t>
            </a:r>
          </a:p>
        </p:txBody>
      </p:sp>
      <p:sp>
        <p:nvSpPr>
          <p:cNvPr name="TextBox 11" id="11"/>
          <p:cNvSpPr txBox="true"/>
          <p:nvPr/>
        </p:nvSpPr>
        <p:spPr>
          <a:xfrm rot="5400000">
            <a:off x="14335533" y="4990148"/>
            <a:ext cx="6958082" cy="306705"/>
          </a:xfrm>
          <a:prstGeom prst="rect">
            <a:avLst/>
          </a:prstGeom>
        </p:spPr>
        <p:txBody>
          <a:bodyPr anchor="t" rtlCol="false" tIns="0" lIns="0" bIns="0" rIns="0">
            <a:spAutoFit/>
          </a:bodyPr>
          <a:lstStyle/>
          <a:p>
            <a:pPr algn="ctr">
              <a:lnSpc>
                <a:spcPts val="2520"/>
              </a:lnSpc>
            </a:pPr>
            <a:r>
              <a:rPr lang="en-US" spc="1171" sz="1800">
                <a:solidFill>
                  <a:srgbClr val="464485"/>
                </a:solidFill>
                <a:latin typeface="Red Hat Display Bold"/>
              </a:rPr>
              <a:t>DATA MODELING</a:t>
            </a:r>
          </a:p>
        </p:txBody>
      </p:sp>
      <p:sp>
        <p:nvSpPr>
          <p:cNvPr name="TextBox 12" id="12"/>
          <p:cNvSpPr txBox="true"/>
          <p:nvPr/>
        </p:nvSpPr>
        <p:spPr>
          <a:xfrm rot="0">
            <a:off x="1099516" y="4021411"/>
            <a:ext cx="7498867" cy="5902960"/>
          </a:xfrm>
          <a:prstGeom prst="rect">
            <a:avLst/>
          </a:prstGeom>
        </p:spPr>
        <p:txBody>
          <a:bodyPr anchor="t" rtlCol="false" tIns="0" lIns="0" bIns="0" rIns="0">
            <a:spAutoFit/>
          </a:bodyPr>
          <a:lstStyle/>
          <a:p>
            <a:pPr>
              <a:lnSpc>
                <a:spcPts val="3620"/>
              </a:lnSpc>
            </a:pPr>
            <a:r>
              <a:rPr lang="en-US" spc="-18" sz="2000">
                <a:solidFill>
                  <a:srgbClr val="464485"/>
                </a:solidFill>
                <a:latin typeface="Red Hat Display"/>
              </a:rPr>
              <a:t>Decision tree merupakan salah satu metode ampuh yang biasa digunakan di berbagai bidang, seperti machine learning, image processing, dan identifikasi pola. DT adalah model berurutan yang menyatukan serangkaian tes dasar secara efisien dan kohesif dimana fitur numerik dibandingkan dengan nilai ambang di setiap pengujian. Aturan konseptual jauh lebih mudah untuk dibangun daripada bobot numerik dalam jaringan saraf koneksi antara node. DT digunakan terutama untuk tujuan pengelompokan. Selain itu, DT adalah model klasifikasi yang biasanya digunakan dalam Data Mining. Node dan cabang terdiri dari setiap pohon. Setiap node mewakili fitur dalam kategori yang akan diklasifikasikan dan setiap subset mendefinisikan nilai yang dapat diambil oleh node (Jijo &amp; Abdulazeez, 2021)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5E2DD"/>
        </a:solidFill>
      </p:bgPr>
    </p:bg>
    <p:spTree>
      <p:nvGrpSpPr>
        <p:cNvPr id="1" name=""/>
        <p:cNvGrpSpPr/>
        <p:nvPr/>
      </p:nvGrpSpPr>
      <p:grpSpPr>
        <a:xfrm>
          <a:off x="0" y="0"/>
          <a:ext cx="0" cy="0"/>
          <a:chOff x="0" y="0"/>
          <a:chExt cx="0" cy="0"/>
        </a:xfrm>
      </p:grpSpPr>
      <p:sp>
        <p:nvSpPr>
          <p:cNvPr name="AutoShape 2" id="2"/>
          <p:cNvSpPr/>
          <p:nvPr/>
        </p:nvSpPr>
        <p:spPr>
          <a:xfrm rot="-5400000">
            <a:off x="12125325" y="5133975"/>
            <a:ext cx="10287000" cy="0"/>
          </a:xfrm>
          <a:prstGeom prst="line">
            <a:avLst/>
          </a:prstGeom>
          <a:ln cap="rnd" w="19050">
            <a:solidFill>
              <a:srgbClr val="464485"/>
            </a:solidFill>
            <a:prstDash val="solid"/>
            <a:headEnd type="none" len="sm" w="sm"/>
            <a:tailEnd type="none" len="sm" w="sm"/>
          </a:ln>
        </p:spPr>
      </p:sp>
      <p:sp>
        <p:nvSpPr>
          <p:cNvPr name="AutoShape 3" id="3"/>
          <p:cNvSpPr/>
          <p:nvPr/>
        </p:nvSpPr>
        <p:spPr>
          <a:xfrm rot="0">
            <a:off x="0" y="3725675"/>
            <a:ext cx="17259300" cy="0"/>
          </a:xfrm>
          <a:prstGeom prst="line">
            <a:avLst/>
          </a:prstGeom>
          <a:ln cap="rnd" w="19050">
            <a:solidFill>
              <a:srgbClr val="464485"/>
            </a:solidFill>
            <a:prstDash val="solid"/>
            <a:headEnd type="none" len="sm" w="sm"/>
            <a:tailEnd type="none" len="sm" w="sm"/>
          </a:ln>
        </p:spPr>
      </p:sp>
      <p:grpSp>
        <p:nvGrpSpPr>
          <p:cNvPr name="Group 4" id="4"/>
          <p:cNvGrpSpPr/>
          <p:nvPr/>
        </p:nvGrpSpPr>
        <p:grpSpPr>
          <a:xfrm rot="0">
            <a:off x="1028700" y="985012"/>
            <a:ext cx="747743" cy="455949"/>
            <a:chOff x="0" y="0"/>
            <a:chExt cx="996991" cy="607932"/>
          </a:xfrm>
        </p:grpSpPr>
        <p:sp>
          <p:nvSpPr>
            <p:cNvPr name="AutoShape 5" id="5"/>
            <p:cNvSpPr/>
            <p:nvPr/>
          </p:nvSpPr>
          <p:spPr>
            <a:xfrm rot="0">
              <a:off x="0" y="0"/>
              <a:ext cx="996991" cy="0"/>
            </a:xfrm>
            <a:prstGeom prst="line">
              <a:avLst/>
            </a:prstGeom>
            <a:ln cap="rnd" w="25400">
              <a:solidFill>
                <a:srgbClr val="464485"/>
              </a:solidFill>
              <a:prstDash val="solid"/>
              <a:headEnd type="none" len="sm" w="sm"/>
              <a:tailEnd type="none" len="sm" w="sm"/>
            </a:ln>
          </p:spPr>
        </p:sp>
        <p:sp>
          <p:nvSpPr>
            <p:cNvPr name="AutoShape 6" id="6"/>
            <p:cNvSpPr/>
            <p:nvPr/>
          </p:nvSpPr>
          <p:spPr>
            <a:xfrm rot="0">
              <a:off x="0" y="291266"/>
              <a:ext cx="996991" cy="0"/>
            </a:xfrm>
            <a:prstGeom prst="line">
              <a:avLst/>
            </a:prstGeom>
            <a:ln cap="rnd" w="25400">
              <a:solidFill>
                <a:srgbClr val="464485"/>
              </a:solidFill>
              <a:prstDash val="solid"/>
              <a:headEnd type="none" len="sm" w="sm"/>
              <a:tailEnd type="none" len="sm" w="sm"/>
            </a:ln>
          </p:spPr>
        </p:sp>
        <p:sp>
          <p:nvSpPr>
            <p:cNvPr name="AutoShape 7" id="7"/>
            <p:cNvSpPr/>
            <p:nvPr/>
          </p:nvSpPr>
          <p:spPr>
            <a:xfrm rot="0">
              <a:off x="0" y="582532"/>
              <a:ext cx="996991" cy="0"/>
            </a:xfrm>
            <a:prstGeom prst="line">
              <a:avLst/>
            </a:prstGeom>
            <a:ln cap="rnd" w="25400">
              <a:solidFill>
                <a:srgbClr val="464485"/>
              </a:solidFill>
              <a:prstDash val="solid"/>
              <a:headEnd type="none" len="sm" w="sm"/>
              <a:tailEnd type="none" len="sm" w="sm"/>
            </a:ln>
          </p:spPr>
        </p:sp>
      </p:grpSp>
      <p:pic>
        <p:nvPicPr>
          <p:cNvPr name="Picture 8" id="8"/>
          <p:cNvPicPr>
            <a:picLocks noChangeAspect="true"/>
          </p:cNvPicPr>
          <p:nvPr/>
        </p:nvPicPr>
        <p:blipFill>
          <a:blip r:embed="rId2"/>
          <a:srcRect l="0" t="0" r="0" b="0"/>
          <a:stretch>
            <a:fillRect/>
          </a:stretch>
        </p:blipFill>
        <p:spPr>
          <a:xfrm flipH="false" flipV="false" rot="0">
            <a:off x="16131027" y="1028700"/>
            <a:ext cx="1128273" cy="1127145"/>
          </a:xfrm>
          <a:prstGeom prst="rect">
            <a:avLst/>
          </a:prstGeom>
        </p:spPr>
      </p:pic>
      <p:sp>
        <p:nvSpPr>
          <p:cNvPr name="TextBox 9" id="9"/>
          <p:cNvSpPr txBox="true"/>
          <p:nvPr/>
        </p:nvSpPr>
        <p:spPr>
          <a:xfrm rot="0">
            <a:off x="9379433" y="4021411"/>
            <a:ext cx="7498867" cy="5902960"/>
          </a:xfrm>
          <a:prstGeom prst="rect">
            <a:avLst/>
          </a:prstGeom>
        </p:spPr>
        <p:txBody>
          <a:bodyPr anchor="t" rtlCol="false" tIns="0" lIns="0" bIns="0" rIns="0">
            <a:spAutoFit/>
          </a:bodyPr>
          <a:lstStyle/>
          <a:p>
            <a:pPr>
              <a:lnSpc>
                <a:spcPts val="3620"/>
              </a:lnSpc>
            </a:pPr>
            <a:r>
              <a:rPr lang="en-US" spc="-18" sz="2000">
                <a:solidFill>
                  <a:srgbClr val="464485"/>
                </a:solidFill>
                <a:latin typeface="Red Hat Display"/>
              </a:rPr>
              <a:t>Sedangkan Jindal dan teman-temannya, membuat sebuah model yang mendeteksi penyakit kardiovaskular, model ini dikembangkan menggunakan tiga teknik pemodelan klasifikasi ML. Mereka memprediksi orang dengan penyakit kardiovaskular dengan mengekstrak riwayat medis pasien yang mengarah ke penyakit jantung fatal dari kumpulan data yang mencakup riwayat medis pasien seperti nyeri dada, kadar gula, tekanan darah, dll. Sistem deteksi Penyakit Jantung ini membantu pasien berdasarkan informasi klinisnya pernah didiagnosis menderita penyakit jantung sebelumnya. Algoritma yang digunakan dalam membangun model yang diberikan adalah Logistic Regression, Random Forest Classifier dan KNN. Keakuratan model mereka adalah sebesar 87,5% (Jindal et al., 2021). </a:t>
            </a:r>
          </a:p>
        </p:txBody>
      </p:sp>
      <p:sp>
        <p:nvSpPr>
          <p:cNvPr name="TextBox 10" id="10"/>
          <p:cNvSpPr txBox="true"/>
          <p:nvPr/>
        </p:nvSpPr>
        <p:spPr>
          <a:xfrm rot="0">
            <a:off x="3843601" y="1070737"/>
            <a:ext cx="10600799" cy="1737360"/>
          </a:xfrm>
          <a:prstGeom prst="rect">
            <a:avLst/>
          </a:prstGeom>
        </p:spPr>
        <p:txBody>
          <a:bodyPr anchor="t" rtlCol="false" tIns="0" lIns="0" bIns="0" rIns="0">
            <a:spAutoFit/>
          </a:bodyPr>
          <a:lstStyle/>
          <a:p>
            <a:pPr algn="ctr">
              <a:lnSpc>
                <a:spcPts val="13320"/>
              </a:lnSpc>
            </a:pPr>
            <a:r>
              <a:rPr lang="en-US" spc="-504" sz="12000">
                <a:solidFill>
                  <a:srgbClr val="464485"/>
                </a:solidFill>
                <a:latin typeface="The Seasons"/>
              </a:rPr>
              <a:t>Kajian Pustaka</a:t>
            </a:r>
          </a:p>
        </p:txBody>
      </p:sp>
      <p:sp>
        <p:nvSpPr>
          <p:cNvPr name="TextBox 11" id="11"/>
          <p:cNvSpPr txBox="true"/>
          <p:nvPr/>
        </p:nvSpPr>
        <p:spPr>
          <a:xfrm rot="5400000">
            <a:off x="14335533" y="4990148"/>
            <a:ext cx="6958082" cy="306705"/>
          </a:xfrm>
          <a:prstGeom prst="rect">
            <a:avLst/>
          </a:prstGeom>
        </p:spPr>
        <p:txBody>
          <a:bodyPr anchor="t" rtlCol="false" tIns="0" lIns="0" bIns="0" rIns="0">
            <a:spAutoFit/>
          </a:bodyPr>
          <a:lstStyle/>
          <a:p>
            <a:pPr algn="ctr">
              <a:lnSpc>
                <a:spcPts val="2520"/>
              </a:lnSpc>
            </a:pPr>
            <a:r>
              <a:rPr lang="en-US" spc="1171" sz="1800">
                <a:solidFill>
                  <a:srgbClr val="464485"/>
                </a:solidFill>
                <a:latin typeface="Red Hat Display Bold"/>
              </a:rPr>
              <a:t>DATA MODELING</a:t>
            </a:r>
          </a:p>
        </p:txBody>
      </p:sp>
      <p:sp>
        <p:nvSpPr>
          <p:cNvPr name="TextBox 12" id="12"/>
          <p:cNvSpPr txBox="true"/>
          <p:nvPr/>
        </p:nvSpPr>
        <p:spPr>
          <a:xfrm rot="0">
            <a:off x="1099516" y="4250011"/>
            <a:ext cx="7498867" cy="5445760"/>
          </a:xfrm>
          <a:prstGeom prst="rect">
            <a:avLst/>
          </a:prstGeom>
        </p:spPr>
        <p:txBody>
          <a:bodyPr anchor="t" rtlCol="false" tIns="0" lIns="0" bIns="0" rIns="0">
            <a:spAutoFit/>
          </a:bodyPr>
          <a:lstStyle/>
          <a:p>
            <a:pPr>
              <a:lnSpc>
                <a:spcPts val="3620"/>
              </a:lnSpc>
            </a:pPr>
            <a:r>
              <a:rPr lang="en-US" spc="-18" sz="2000">
                <a:solidFill>
                  <a:srgbClr val="464485"/>
                </a:solidFill>
                <a:latin typeface="Red Hat Display"/>
              </a:rPr>
              <a:t> Wang dan teman-teman mengusulkan algoritma pengolahan data UCO dengan menggabungkan tiga metode, yaitu metode undersampling, metode clustering, dan metode oversampling. Algoritma tersebut dapat menangani data pasien stroke yang tidak seimbang. Dari data asli, dipilih delapan indikator medis yang mempengaruhi serangan jantung. Mereka membandingkan kinerja beberapa model machine learning dalam memprediksi serangan jantung. Hasil penelitian mereka menunjukkan bahwa Random Forest merupakan model terbaik untuk memprediksi kemungkinan serangan jantung pada database MIMIC-III dari dataset pasien stroke. Akurasinya 70,29%, dan presisinya 70,05% (Wang et al., 2021).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5E2DD"/>
        </a:solidFill>
      </p:bgPr>
    </p:bg>
    <p:spTree>
      <p:nvGrpSpPr>
        <p:cNvPr id="1" name=""/>
        <p:cNvGrpSpPr/>
        <p:nvPr/>
      </p:nvGrpSpPr>
      <p:grpSpPr>
        <a:xfrm>
          <a:off x="0" y="0"/>
          <a:ext cx="0" cy="0"/>
          <a:chOff x="0" y="0"/>
          <a:chExt cx="0" cy="0"/>
        </a:xfrm>
      </p:grpSpPr>
      <p:sp>
        <p:nvSpPr>
          <p:cNvPr name="AutoShape 2" id="2"/>
          <p:cNvSpPr/>
          <p:nvPr/>
        </p:nvSpPr>
        <p:spPr>
          <a:xfrm rot="-5400000">
            <a:off x="12125325" y="5133975"/>
            <a:ext cx="10287000" cy="0"/>
          </a:xfrm>
          <a:prstGeom prst="line">
            <a:avLst/>
          </a:prstGeom>
          <a:ln cap="rnd" w="19050">
            <a:solidFill>
              <a:srgbClr val="464485"/>
            </a:solidFill>
            <a:prstDash val="solid"/>
            <a:headEnd type="none" len="sm" w="sm"/>
            <a:tailEnd type="none" len="sm" w="sm"/>
          </a:ln>
        </p:spPr>
      </p:sp>
      <p:sp>
        <p:nvSpPr>
          <p:cNvPr name="AutoShape 3" id="3"/>
          <p:cNvSpPr/>
          <p:nvPr/>
        </p:nvSpPr>
        <p:spPr>
          <a:xfrm rot="-5400000">
            <a:off x="3802276" y="5133975"/>
            <a:ext cx="10287000" cy="0"/>
          </a:xfrm>
          <a:prstGeom prst="line">
            <a:avLst/>
          </a:prstGeom>
          <a:ln cap="rnd" w="19050">
            <a:solidFill>
              <a:srgbClr val="464485"/>
            </a:solidFill>
            <a:prstDash val="solid"/>
            <a:headEnd type="none" len="sm" w="sm"/>
            <a:tailEnd type="none" len="sm" w="sm"/>
          </a:ln>
        </p:spPr>
      </p:sp>
      <p:sp>
        <p:nvSpPr>
          <p:cNvPr name="AutoShape 4" id="4"/>
          <p:cNvSpPr/>
          <p:nvPr/>
        </p:nvSpPr>
        <p:spPr>
          <a:xfrm rot="0">
            <a:off x="8936251" y="2429684"/>
            <a:ext cx="8323049" cy="0"/>
          </a:xfrm>
          <a:prstGeom prst="line">
            <a:avLst/>
          </a:prstGeom>
          <a:ln cap="rnd" w="19050">
            <a:solidFill>
              <a:srgbClr val="464485"/>
            </a:solidFill>
            <a:prstDash val="solid"/>
            <a:headEnd type="none" len="sm" w="sm"/>
            <a:tailEnd type="none" len="sm" w="sm"/>
          </a:ln>
        </p:spPr>
      </p:sp>
      <p:sp>
        <p:nvSpPr>
          <p:cNvPr name="AutoShape 5" id="5"/>
          <p:cNvSpPr/>
          <p:nvPr/>
        </p:nvSpPr>
        <p:spPr>
          <a:xfrm rot="0">
            <a:off x="8936251" y="4368211"/>
            <a:ext cx="8323049" cy="0"/>
          </a:xfrm>
          <a:prstGeom prst="line">
            <a:avLst/>
          </a:prstGeom>
          <a:ln cap="rnd" w="19050">
            <a:solidFill>
              <a:srgbClr val="464485"/>
            </a:solidFill>
            <a:prstDash val="solid"/>
            <a:headEnd type="none" len="sm" w="sm"/>
            <a:tailEnd type="none" len="sm" w="sm"/>
          </a:ln>
        </p:spPr>
      </p:sp>
      <p:sp>
        <p:nvSpPr>
          <p:cNvPr name="AutoShape 6" id="6"/>
          <p:cNvSpPr/>
          <p:nvPr/>
        </p:nvSpPr>
        <p:spPr>
          <a:xfrm rot="0">
            <a:off x="8936251" y="6021505"/>
            <a:ext cx="8323049" cy="0"/>
          </a:xfrm>
          <a:prstGeom prst="line">
            <a:avLst/>
          </a:prstGeom>
          <a:ln cap="rnd" w="19050">
            <a:solidFill>
              <a:srgbClr val="464485"/>
            </a:solidFill>
            <a:prstDash val="solid"/>
            <a:headEnd type="none" len="sm" w="sm"/>
            <a:tailEnd type="none" len="sm" w="sm"/>
          </a:ln>
        </p:spPr>
      </p:sp>
      <p:grpSp>
        <p:nvGrpSpPr>
          <p:cNvPr name="Group 7" id="7"/>
          <p:cNvGrpSpPr>
            <a:grpSpLocks noChangeAspect="true"/>
          </p:cNvGrpSpPr>
          <p:nvPr/>
        </p:nvGrpSpPr>
        <p:grpSpPr>
          <a:xfrm rot="0">
            <a:off x="1028700" y="2734109"/>
            <a:ext cx="6776725" cy="2710690"/>
            <a:chOff x="0" y="0"/>
            <a:chExt cx="6350000" cy="2540000"/>
          </a:xfrm>
        </p:grpSpPr>
        <p:sp>
          <p:nvSpPr>
            <p:cNvPr name="Freeform 8" id="8"/>
            <p:cNvSpPr/>
            <p:nvPr/>
          </p:nvSpPr>
          <p:spPr>
            <a:xfrm>
              <a:off x="0" y="0"/>
              <a:ext cx="6350000" cy="2540000"/>
            </a:xfrm>
            <a:custGeom>
              <a:avLst/>
              <a:gdLst/>
              <a:ahLst/>
              <a:cxnLst/>
              <a:rect r="r" b="b" t="t" l="l"/>
              <a:pathLst>
                <a:path h="2540000" w="635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blipFill>
              <a:blip r:embed="rId2"/>
              <a:stretch>
                <a:fillRect l="0" r="0" t="-53013" b="-13548"/>
              </a:stretch>
            </a:blipFill>
          </p:spPr>
        </p:sp>
      </p:grpSp>
      <p:pic>
        <p:nvPicPr>
          <p:cNvPr name="Picture 9" id="9"/>
          <p:cNvPicPr>
            <a:picLocks noChangeAspect="true"/>
          </p:cNvPicPr>
          <p:nvPr/>
        </p:nvPicPr>
        <p:blipFill>
          <a:blip r:embed="rId3"/>
          <a:srcRect l="0" t="0" r="0" b="0"/>
          <a:stretch>
            <a:fillRect/>
          </a:stretch>
        </p:blipFill>
        <p:spPr>
          <a:xfrm flipH="false" flipV="false" rot="0">
            <a:off x="1028700" y="1028700"/>
            <a:ext cx="1128273" cy="1127145"/>
          </a:xfrm>
          <a:prstGeom prst="rect">
            <a:avLst/>
          </a:prstGeom>
        </p:spPr>
      </p:pic>
      <p:sp>
        <p:nvSpPr>
          <p:cNvPr name="AutoShape 10" id="10"/>
          <p:cNvSpPr/>
          <p:nvPr/>
        </p:nvSpPr>
        <p:spPr>
          <a:xfrm rot="0">
            <a:off x="8955301" y="8292393"/>
            <a:ext cx="8323049" cy="0"/>
          </a:xfrm>
          <a:prstGeom prst="line">
            <a:avLst/>
          </a:prstGeom>
          <a:ln cap="rnd" w="19050">
            <a:solidFill>
              <a:srgbClr val="464485"/>
            </a:solidFill>
            <a:prstDash val="solid"/>
            <a:headEnd type="none" len="sm" w="sm"/>
            <a:tailEnd type="none" len="sm" w="sm"/>
          </a:ln>
        </p:spPr>
      </p:sp>
      <p:sp>
        <p:nvSpPr>
          <p:cNvPr name="TextBox 11" id="11"/>
          <p:cNvSpPr txBox="true"/>
          <p:nvPr/>
        </p:nvSpPr>
        <p:spPr>
          <a:xfrm rot="5400000">
            <a:off x="14335533" y="4990148"/>
            <a:ext cx="6958082" cy="306705"/>
          </a:xfrm>
          <a:prstGeom prst="rect">
            <a:avLst/>
          </a:prstGeom>
        </p:spPr>
        <p:txBody>
          <a:bodyPr anchor="t" rtlCol="false" tIns="0" lIns="0" bIns="0" rIns="0">
            <a:spAutoFit/>
          </a:bodyPr>
          <a:lstStyle/>
          <a:p>
            <a:pPr algn="ctr">
              <a:lnSpc>
                <a:spcPts val="2520"/>
              </a:lnSpc>
            </a:pPr>
            <a:r>
              <a:rPr lang="en-US" spc="1171" sz="1800">
                <a:solidFill>
                  <a:srgbClr val="464485"/>
                </a:solidFill>
                <a:latin typeface="Red Hat Display Bold"/>
              </a:rPr>
              <a:t>DATA MODELING</a:t>
            </a:r>
          </a:p>
        </p:txBody>
      </p:sp>
      <p:grpSp>
        <p:nvGrpSpPr>
          <p:cNvPr name="Group 12" id="12"/>
          <p:cNvGrpSpPr/>
          <p:nvPr/>
        </p:nvGrpSpPr>
        <p:grpSpPr>
          <a:xfrm rot="0">
            <a:off x="1038225" y="5794526"/>
            <a:ext cx="7410985" cy="2937732"/>
            <a:chOff x="0" y="0"/>
            <a:chExt cx="9881314" cy="3916976"/>
          </a:xfrm>
        </p:grpSpPr>
        <p:sp>
          <p:nvSpPr>
            <p:cNvPr name="TextBox 13" id="13"/>
            <p:cNvSpPr txBox="true"/>
            <p:nvPr/>
          </p:nvSpPr>
          <p:spPr>
            <a:xfrm rot="0">
              <a:off x="0" y="3356271"/>
              <a:ext cx="8468952" cy="560705"/>
            </a:xfrm>
            <a:prstGeom prst="rect">
              <a:avLst/>
            </a:prstGeom>
          </p:spPr>
          <p:txBody>
            <a:bodyPr anchor="t" rtlCol="false" tIns="0" lIns="0" bIns="0" rIns="0">
              <a:spAutoFit/>
            </a:bodyPr>
            <a:lstStyle/>
            <a:p>
              <a:pPr>
                <a:lnSpc>
                  <a:spcPts val="3959"/>
                </a:lnSpc>
              </a:pPr>
              <a:r>
                <a:rPr lang="en-US" sz="2199">
                  <a:solidFill>
                    <a:srgbClr val="464485"/>
                  </a:solidFill>
                  <a:latin typeface="Red Hat Display"/>
                </a:rPr>
                <a:t>CRISP-DM</a:t>
              </a:r>
            </a:p>
          </p:txBody>
        </p:sp>
        <p:sp>
          <p:nvSpPr>
            <p:cNvPr name="TextBox 14" id="14"/>
            <p:cNvSpPr txBox="true"/>
            <p:nvPr/>
          </p:nvSpPr>
          <p:spPr>
            <a:xfrm rot="0">
              <a:off x="0" y="219075"/>
              <a:ext cx="9881314" cy="2885860"/>
            </a:xfrm>
            <a:prstGeom prst="rect">
              <a:avLst/>
            </a:prstGeom>
          </p:spPr>
          <p:txBody>
            <a:bodyPr anchor="t" rtlCol="false" tIns="0" lIns="0" bIns="0" rIns="0">
              <a:spAutoFit/>
            </a:bodyPr>
            <a:lstStyle/>
            <a:p>
              <a:pPr>
                <a:lnSpc>
                  <a:spcPts val="8004"/>
                </a:lnSpc>
              </a:pPr>
              <a:r>
                <a:rPr lang="en-US" spc="-365" sz="8700">
                  <a:solidFill>
                    <a:srgbClr val="464485"/>
                  </a:solidFill>
                  <a:latin typeface="The Seasons"/>
                </a:rPr>
                <a:t>Metodologi Penelitian</a:t>
              </a:r>
            </a:p>
          </p:txBody>
        </p:sp>
      </p:grpSp>
      <p:grpSp>
        <p:nvGrpSpPr>
          <p:cNvPr name="Group 15" id="15"/>
          <p:cNvGrpSpPr/>
          <p:nvPr/>
        </p:nvGrpSpPr>
        <p:grpSpPr>
          <a:xfrm rot="0">
            <a:off x="9642686" y="371396"/>
            <a:ext cx="7121334" cy="1743963"/>
            <a:chOff x="0" y="0"/>
            <a:chExt cx="9495112" cy="2325284"/>
          </a:xfrm>
        </p:grpSpPr>
        <p:sp>
          <p:nvSpPr>
            <p:cNvPr name="TextBox 16" id="16"/>
            <p:cNvSpPr txBox="true"/>
            <p:nvPr/>
          </p:nvSpPr>
          <p:spPr>
            <a:xfrm rot="0">
              <a:off x="0" y="-66675"/>
              <a:ext cx="9495112" cy="679662"/>
            </a:xfrm>
            <a:prstGeom prst="rect">
              <a:avLst/>
            </a:prstGeom>
          </p:spPr>
          <p:txBody>
            <a:bodyPr anchor="t" rtlCol="false" tIns="0" lIns="0" bIns="0" rIns="0">
              <a:spAutoFit/>
            </a:bodyPr>
            <a:lstStyle/>
            <a:p>
              <a:pPr>
                <a:lnSpc>
                  <a:spcPts val="4060"/>
                </a:lnSpc>
              </a:pPr>
              <a:r>
                <a:rPr lang="en-US" sz="2900">
                  <a:solidFill>
                    <a:srgbClr val="464485"/>
                  </a:solidFill>
                  <a:latin typeface="The Seasons Bold"/>
                </a:rPr>
                <a:t>Business Understanding</a:t>
              </a:r>
            </a:p>
          </p:txBody>
        </p:sp>
        <p:sp>
          <p:nvSpPr>
            <p:cNvPr name="TextBox 17" id="17"/>
            <p:cNvSpPr txBox="true"/>
            <p:nvPr/>
          </p:nvSpPr>
          <p:spPr>
            <a:xfrm rot="0">
              <a:off x="0" y="790955"/>
              <a:ext cx="9495112" cy="1534329"/>
            </a:xfrm>
            <a:prstGeom prst="rect">
              <a:avLst/>
            </a:prstGeom>
          </p:spPr>
          <p:txBody>
            <a:bodyPr anchor="t" rtlCol="false" tIns="0" lIns="0" bIns="0" rIns="0">
              <a:spAutoFit/>
            </a:bodyPr>
            <a:lstStyle/>
            <a:p>
              <a:pPr>
                <a:lnSpc>
                  <a:spcPts val="2384"/>
                </a:lnSpc>
              </a:pPr>
              <a:r>
                <a:rPr lang="en-US" sz="1600">
                  <a:solidFill>
                    <a:srgbClr val="464485"/>
                  </a:solidFill>
                  <a:latin typeface="Red Hat Display"/>
                </a:rPr>
                <a:t>Tujuan bisnis (penelitian) ini untuk mengklasifikasi apakah subyek kemungkinan mengalami serangan jantung atau tidak. </a:t>
              </a:r>
              <a:r>
                <a:rPr lang="en-US" sz="1600">
                  <a:solidFill>
                    <a:srgbClr val="464485"/>
                  </a:solidFill>
                  <a:latin typeface="Arimo"/>
                </a:rPr>
                <a:t>Kebutuhan tujuan bisnis (penelitian) ini untuk mengetahui berdasarkan pola dari penyakit pasien berdasarkan pada gejala yang dirasakan.</a:t>
              </a:r>
            </a:p>
          </p:txBody>
        </p:sp>
      </p:grpSp>
      <p:grpSp>
        <p:nvGrpSpPr>
          <p:cNvPr name="Group 18" id="18"/>
          <p:cNvGrpSpPr/>
          <p:nvPr/>
        </p:nvGrpSpPr>
        <p:grpSpPr>
          <a:xfrm rot="0">
            <a:off x="9642686" y="2814748"/>
            <a:ext cx="7121334" cy="1153413"/>
            <a:chOff x="0" y="0"/>
            <a:chExt cx="9495112" cy="1537884"/>
          </a:xfrm>
        </p:grpSpPr>
        <p:sp>
          <p:nvSpPr>
            <p:cNvPr name="TextBox 19" id="19"/>
            <p:cNvSpPr txBox="true"/>
            <p:nvPr/>
          </p:nvSpPr>
          <p:spPr>
            <a:xfrm rot="0">
              <a:off x="0" y="-66675"/>
              <a:ext cx="9495112" cy="679662"/>
            </a:xfrm>
            <a:prstGeom prst="rect">
              <a:avLst/>
            </a:prstGeom>
          </p:spPr>
          <p:txBody>
            <a:bodyPr anchor="t" rtlCol="false" tIns="0" lIns="0" bIns="0" rIns="0">
              <a:spAutoFit/>
            </a:bodyPr>
            <a:lstStyle/>
            <a:p>
              <a:pPr>
                <a:lnSpc>
                  <a:spcPts val="4060"/>
                </a:lnSpc>
              </a:pPr>
              <a:r>
                <a:rPr lang="en-US" sz="2900">
                  <a:solidFill>
                    <a:srgbClr val="464485"/>
                  </a:solidFill>
                  <a:latin typeface="The Seasons Bold"/>
                </a:rPr>
                <a:t>Data Understanding dan Preparation </a:t>
              </a:r>
            </a:p>
          </p:txBody>
        </p:sp>
        <p:sp>
          <p:nvSpPr>
            <p:cNvPr name="TextBox 20" id="20"/>
            <p:cNvSpPr txBox="true"/>
            <p:nvPr/>
          </p:nvSpPr>
          <p:spPr>
            <a:xfrm rot="0">
              <a:off x="0" y="790955"/>
              <a:ext cx="9495112" cy="746929"/>
            </a:xfrm>
            <a:prstGeom prst="rect">
              <a:avLst/>
            </a:prstGeom>
          </p:spPr>
          <p:txBody>
            <a:bodyPr anchor="t" rtlCol="false" tIns="0" lIns="0" bIns="0" rIns="0">
              <a:spAutoFit/>
            </a:bodyPr>
            <a:lstStyle/>
            <a:p>
              <a:pPr>
                <a:lnSpc>
                  <a:spcPts val="2384"/>
                </a:lnSpc>
              </a:pPr>
              <a:r>
                <a:rPr lang="en-US" sz="1600">
                  <a:solidFill>
                    <a:srgbClr val="464485"/>
                  </a:solidFill>
                  <a:latin typeface="Red Hat Display"/>
                </a:rPr>
                <a:t>Pada fase ini data yang akan digunakan dilakukan pemeriksaan null, korelasi dan EDA untuk melihat outlier pada setiap variabel, outlier yang besar akan dihapus.</a:t>
              </a:r>
            </a:p>
          </p:txBody>
        </p:sp>
      </p:grpSp>
      <p:grpSp>
        <p:nvGrpSpPr>
          <p:cNvPr name="Group 21" id="21"/>
          <p:cNvGrpSpPr/>
          <p:nvPr/>
        </p:nvGrpSpPr>
        <p:grpSpPr>
          <a:xfrm rot="0">
            <a:off x="9642686" y="4673011"/>
            <a:ext cx="7121334" cy="1153413"/>
            <a:chOff x="0" y="0"/>
            <a:chExt cx="9495112" cy="1537884"/>
          </a:xfrm>
        </p:grpSpPr>
        <p:sp>
          <p:nvSpPr>
            <p:cNvPr name="TextBox 22" id="22"/>
            <p:cNvSpPr txBox="true"/>
            <p:nvPr/>
          </p:nvSpPr>
          <p:spPr>
            <a:xfrm rot="0">
              <a:off x="0" y="-66675"/>
              <a:ext cx="9495112" cy="679662"/>
            </a:xfrm>
            <a:prstGeom prst="rect">
              <a:avLst/>
            </a:prstGeom>
          </p:spPr>
          <p:txBody>
            <a:bodyPr anchor="t" rtlCol="false" tIns="0" lIns="0" bIns="0" rIns="0">
              <a:spAutoFit/>
            </a:bodyPr>
            <a:lstStyle/>
            <a:p>
              <a:pPr>
                <a:lnSpc>
                  <a:spcPts val="4060"/>
                </a:lnSpc>
              </a:pPr>
              <a:r>
                <a:rPr lang="en-US" sz="2900">
                  <a:solidFill>
                    <a:srgbClr val="464485"/>
                  </a:solidFill>
                  <a:latin typeface="The Seasons Bold"/>
                </a:rPr>
                <a:t>Modeling</a:t>
              </a:r>
            </a:p>
          </p:txBody>
        </p:sp>
        <p:sp>
          <p:nvSpPr>
            <p:cNvPr name="TextBox 23" id="23"/>
            <p:cNvSpPr txBox="true"/>
            <p:nvPr/>
          </p:nvSpPr>
          <p:spPr>
            <a:xfrm rot="0">
              <a:off x="0" y="790955"/>
              <a:ext cx="9495112" cy="746929"/>
            </a:xfrm>
            <a:prstGeom prst="rect">
              <a:avLst/>
            </a:prstGeom>
          </p:spPr>
          <p:txBody>
            <a:bodyPr anchor="t" rtlCol="false" tIns="0" lIns="0" bIns="0" rIns="0">
              <a:spAutoFit/>
            </a:bodyPr>
            <a:lstStyle/>
            <a:p>
              <a:pPr>
                <a:lnSpc>
                  <a:spcPts val="2384"/>
                </a:lnSpc>
              </a:pPr>
              <a:r>
                <a:rPr lang="en-US" sz="1600">
                  <a:solidFill>
                    <a:srgbClr val="464485"/>
                  </a:solidFill>
                  <a:latin typeface="Red Hat Display"/>
                </a:rPr>
                <a:t>Pada fase ini peneliti melakukan pemilihan teknik data mining yaitu metode Data Mining Decision Tree dengan Algoritma Classification. </a:t>
              </a:r>
            </a:p>
          </p:txBody>
        </p:sp>
      </p:grpSp>
      <p:grpSp>
        <p:nvGrpSpPr>
          <p:cNvPr name="Group 24" id="24"/>
          <p:cNvGrpSpPr/>
          <p:nvPr/>
        </p:nvGrpSpPr>
        <p:grpSpPr>
          <a:xfrm rot="0">
            <a:off x="9642686" y="6231055"/>
            <a:ext cx="7121334" cy="1743963"/>
            <a:chOff x="0" y="0"/>
            <a:chExt cx="9495112" cy="2325284"/>
          </a:xfrm>
        </p:grpSpPr>
        <p:sp>
          <p:nvSpPr>
            <p:cNvPr name="TextBox 25" id="25"/>
            <p:cNvSpPr txBox="true"/>
            <p:nvPr/>
          </p:nvSpPr>
          <p:spPr>
            <a:xfrm rot="0">
              <a:off x="0" y="-66675"/>
              <a:ext cx="9495112" cy="679662"/>
            </a:xfrm>
            <a:prstGeom prst="rect">
              <a:avLst/>
            </a:prstGeom>
          </p:spPr>
          <p:txBody>
            <a:bodyPr anchor="t" rtlCol="false" tIns="0" lIns="0" bIns="0" rIns="0">
              <a:spAutoFit/>
            </a:bodyPr>
            <a:lstStyle/>
            <a:p>
              <a:pPr>
                <a:lnSpc>
                  <a:spcPts val="4060"/>
                </a:lnSpc>
              </a:pPr>
              <a:r>
                <a:rPr lang="en-US" sz="2900">
                  <a:solidFill>
                    <a:srgbClr val="464485"/>
                  </a:solidFill>
                  <a:latin typeface="The Seasons Bold"/>
                </a:rPr>
                <a:t>Evaluation</a:t>
              </a:r>
            </a:p>
          </p:txBody>
        </p:sp>
        <p:sp>
          <p:nvSpPr>
            <p:cNvPr name="TextBox 26" id="26"/>
            <p:cNvSpPr txBox="true"/>
            <p:nvPr/>
          </p:nvSpPr>
          <p:spPr>
            <a:xfrm rot="0">
              <a:off x="0" y="790955"/>
              <a:ext cx="9495112" cy="1534329"/>
            </a:xfrm>
            <a:prstGeom prst="rect">
              <a:avLst/>
            </a:prstGeom>
          </p:spPr>
          <p:txBody>
            <a:bodyPr anchor="t" rtlCol="false" tIns="0" lIns="0" bIns="0" rIns="0">
              <a:spAutoFit/>
            </a:bodyPr>
            <a:lstStyle/>
            <a:p>
              <a:pPr>
                <a:lnSpc>
                  <a:spcPts val="2384"/>
                </a:lnSpc>
              </a:pPr>
              <a:r>
                <a:rPr lang="en-US" sz="1600">
                  <a:solidFill>
                    <a:srgbClr val="464485"/>
                  </a:solidFill>
                  <a:latin typeface="Red Hat Display"/>
                </a:rPr>
                <a:t>Pada fase evaluasi ini akan dilakukan pengevaluasian pada hasil modeling yang sudah diperoleh untuk mengevaluasi apakah hasil yang didapat sudah memenuhi tujuan/harapan.  Di tahap ini kami mengevaluasi pemodelan menggunakan accuracy, precision, dan recall.</a:t>
              </a:r>
            </a:p>
          </p:txBody>
        </p:sp>
      </p:grpSp>
      <p:grpSp>
        <p:nvGrpSpPr>
          <p:cNvPr name="Group 27" id="27"/>
          <p:cNvGrpSpPr/>
          <p:nvPr/>
        </p:nvGrpSpPr>
        <p:grpSpPr>
          <a:xfrm rot="0">
            <a:off x="9642686" y="8533956"/>
            <a:ext cx="7121334" cy="1448688"/>
            <a:chOff x="0" y="0"/>
            <a:chExt cx="9495112" cy="1931584"/>
          </a:xfrm>
        </p:grpSpPr>
        <p:sp>
          <p:nvSpPr>
            <p:cNvPr name="TextBox 28" id="28"/>
            <p:cNvSpPr txBox="true"/>
            <p:nvPr/>
          </p:nvSpPr>
          <p:spPr>
            <a:xfrm rot="0">
              <a:off x="0" y="-66675"/>
              <a:ext cx="9495112" cy="679662"/>
            </a:xfrm>
            <a:prstGeom prst="rect">
              <a:avLst/>
            </a:prstGeom>
          </p:spPr>
          <p:txBody>
            <a:bodyPr anchor="t" rtlCol="false" tIns="0" lIns="0" bIns="0" rIns="0">
              <a:spAutoFit/>
            </a:bodyPr>
            <a:lstStyle/>
            <a:p>
              <a:pPr>
                <a:lnSpc>
                  <a:spcPts val="4060"/>
                </a:lnSpc>
              </a:pPr>
              <a:r>
                <a:rPr lang="en-US" sz="2900">
                  <a:solidFill>
                    <a:srgbClr val="464485"/>
                  </a:solidFill>
                  <a:latin typeface="The Seasons Bold"/>
                </a:rPr>
                <a:t>Deployment</a:t>
              </a:r>
            </a:p>
          </p:txBody>
        </p:sp>
        <p:sp>
          <p:nvSpPr>
            <p:cNvPr name="TextBox 29" id="29"/>
            <p:cNvSpPr txBox="true"/>
            <p:nvPr/>
          </p:nvSpPr>
          <p:spPr>
            <a:xfrm rot="0">
              <a:off x="0" y="790955"/>
              <a:ext cx="9495112" cy="1140629"/>
            </a:xfrm>
            <a:prstGeom prst="rect">
              <a:avLst/>
            </a:prstGeom>
          </p:spPr>
          <p:txBody>
            <a:bodyPr anchor="t" rtlCol="false" tIns="0" lIns="0" bIns="0" rIns="0">
              <a:spAutoFit/>
            </a:bodyPr>
            <a:lstStyle/>
            <a:p>
              <a:pPr>
                <a:lnSpc>
                  <a:spcPts val="2384"/>
                </a:lnSpc>
              </a:pPr>
              <a:r>
                <a:rPr lang="en-US" sz="1600">
                  <a:solidFill>
                    <a:srgbClr val="464485"/>
                  </a:solidFill>
                  <a:latin typeface="Red Hat Display"/>
                </a:rPr>
                <a:t>Pada fase ini hasil akhir yang didapatkan dapat dimplementasikan, yaitu bagi para teknisi medis dengan membuat program/software untuk mendeteksi serangan jantung.</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3C7B7"/>
        </a:solidFill>
      </p:bgPr>
    </p:bg>
    <p:spTree>
      <p:nvGrpSpPr>
        <p:cNvPr id="1" name=""/>
        <p:cNvGrpSpPr/>
        <p:nvPr/>
      </p:nvGrpSpPr>
      <p:grpSpPr>
        <a:xfrm>
          <a:off x="0" y="0"/>
          <a:ext cx="0" cy="0"/>
          <a:chOff x="0" y="0"/>
          <a:chExt cx="0" cy="0"/>
        </a:xfrm>
      </p:grpSpPr>
      <p:sp>
        <p:nvSpPr>
          <p:cNvPr name="AutoShape 2" id="2"/>
          <p:cNvSpPr/>
          <p:nvPr/>
        </p:nvSpPr>
        <p:spPr>
          <a:xfrm rot="-5400000">
            <a:off x="12125325" y="5133975"/>
            <a:ext cx="10287000" cy="0"/>
          </a:xfrm>
          <a:prstGeom prst="line">
            <a:avLst/>
          </a:prstGeom>
          <a:ln cap="rnd" w="19050">
            <a:solidFill>
              <a:srgbClr val="464485"/>
            </a:solidFill>
            <a:prstDash val="solid"/>
            <a:headEnd type="none" len="sm" w="sm"/>
            <a:tailEnd type="none" len="sm" w="sm"/>
          </a:ln>
        </p:spPr>
      </p:sp>
      <p:sp>
        <p:nvSpPr>
          <p:cNvPr name="TextBox 3" id="3"/>
          <p:cNvSpPr txBox="true"/>
          <p:nvPr/>
        </p:nvSpPr>
        <p:spPr>
          <a:xfrm rot="0">
            <a:off x="1028700" y="2105606"/>
            <a:ext cx="15957157" cy="7880985"/>
          </a:xfrm>
          <a:prstGeom prst="rect">
            <a:avLst/>
          </a:prstGeom>
        </p:spPr>
        <p:txBody>
          <a:bodyPr anchor="t" rtlCol="false" tIns="0" lIns="0" bIns="0" rIns="0">
            <a:spAutoFit/>
          </a:bodyPr>
          <a:lstStyle/>
          <a:p>
            <a:pPr marL="474979" indent="-237490" lvl="1">
              <a:lnSpc>
                <a:spcPts val="3959"/>
              </a:lnSpc>
              <a:buFont typeface="Arial"/>
              <a:buChar char="•"/>
            </a:pPr>
            <a:r>
              <a:rPr lang="en-US" sz="2199">
                <a:solidFill>
                  <a:srgbClr val="464485"/>
                </a:solidFill>
                <a:latin typeface="Red Hat Display"/>
              </a:rPr>
              <a:t>age: umur seseorang dalam tahun</a:t>
            </a:r>
          </a:p>
          <a:p>
            <a:pPr marL="474979" indent="-237490" lvl="1">
              <a:lnSpc>
                <a:spcPts val="3959"/>
              </a:lnSpc>
              <a:buFont typeface="Arial"/>
              <a:buChar char="•"/>
            </a:pPr>
            <a:r>
              <a:rPr lang="en-US" sz="2199">
                <a:solidFill>
                  <a:srgbClr val="464485"/>
                </a:solidFill>
                <a:latin typeface="Red Hat Display"/>
              </a:rPr>
              <a:t>sex</a:t>
            </a:r>
            <a:r>
              <a:rPr lang="en-US" sz="2199">
                <a:solidFill>
                  <a:srgbClr val="464485"/>
                </a:solidFill>
                <a:latin typeface="Arimo"/>
              </a:rPr>
              <a:t>: Jenis kelamin orang tersebut (1 = laki-laki, 0 = perempuan)</a:t>
            </a:r>
          </a:p>
          <a:p>
            <a:pPr marL="474979" indent="-237490" lvl="1">
              <a:lnSpc>
                <a:spcPts val="3959"/>
              </a:lnSpc>
              <a:buFont typeface="Arial"/>
              <a:buChar char="•"/>
            </a:pPr>
            <a:r>
              <a:rPr lang="en-US" sz="2199">
                <a:solidFill>
                  <a:srgbClr val="464485"/>
                </a:solidFill>
                <a:latin typeface="Arimo"/>
              </a:rPr>
              <a:t>cp: Nyeri dada yang dialami (Nilai 1: angina tipikal, Nilai 2: angina atipikal, Nilai 3: nyeri non-angina, Nilai 4: asimtomatik)</a:t>
            </a:r>
          </a:p>
          <a:p>
            <a:pPr marL="474979" indent="-237490" lvl="1">
              <a:lnSpc>
                <a:spcPts val="3959"/>
              </a:lnSpc>
              <a:buFont typeface="Arial"/>
              <a:buChar char="•"/>
            </a:pPr>
            <a:r>
              <a:rPr lang="en-US" sz="2199">
                <a:solidFill>
                  <a:srgbClr val="464485"/>
                </a:solidFill>
                <a:latin typeface="Arimo"/>
              </a:rPr>
              <a:t>trestbps: Tekanan darah istirahat seseorang (mmHg saat masuk ke rumah sakit)</a:t>
            </a:r>
          </a:p>
          <a:p>
            <a:pPr marL="474979" indent="-237490" lvl="1">
              <a:lnSpc>
                <a:spcPts val="3959"/>
              </a:lnSpc>
              <a:buFont typeface="Arial"/>
              <a:buChar char="•"/>
            </a:pPr>
            <a:r>
              <a:rPr lang="en-US" sz="2199">
                <a:solidFill>
                  <a:srgbClr val="464485"/>
                </a:solidFill>
                <a:latin typeface="Arimo"/>
              </a:rPr>
              <a:t>chol: Pengukuran kolesterol seseorang dalam mg/dl</a:t>
            </a:r>
          </a:p>
          <a:p>
            <a:pPr marL="474979" indent="-237490" lvl="1">
              <a:lnSpc>
                <a:spcPts val="3959"/>
              </a:lnSpc>
              <a:buFont typeface="Arial"/>
              <a:buChar char="•"/>
            </a:pPr>
            <a:r>
              <a:rPr lang="en-US" sz="2199">
                <a:solidFill>
                  <a:srgbClr val="464485"/>
                </a:solidFill>
                <a:latin typeface="Arimo"/>
              </a:rPr>
              <a:t>fbs: Gula darah puasa orang tersebut (&gt; 120 mg/dl, 1 = benar; 0 = salah)</a:t>
            </a:r>
          </a:p>
          <a:p>
            <a:pPr marL="474979" indent="-237490" lvl="1">
              <a:lnSpc>
                <a:spcPts val="3959"/>
              </a:lnSpc>
              <a:buFont typeface="Arial"/>
              <a:buChar char="•"/>
            </a:pPr>
            <a:r>
              <a:rPr lang="en-US" sz="2199">
                <a:solidFill>
                  <a:srgbClr val="464485"/>
                </a:solidFill>
                <a:latin typeface="Arimo"/>
              </a:rPr>
              <a:t>restecg: Pengukuran elektrokardiografi saat istirahat (0 = normal, 1 = memiliki kelainan gelombang ST-T, 2 = menunjukkan kemungkinan atau pasti hipertrofi ventrikel kiri menurut kriteria Estes)</a:t>
            </a:r>
          </a:p>
          <a:p>
            <a:pPr marL="474979" indent="-237490" lvl="1">
              <a:lnSpc>
                <a:spcPts val="3959"/>
              </a:lnSpc>
              <a:buFont typeface="Arial"/>
              <a:buChar char="•"/>
            </a:pPr>
            <a:r>
              <a:rPr lang="en-US" sz="2199">
                <a:solidFill>
                  <a:srgbClr val="464485"/>
                </a:solidFill>
                <a:latin typeface="Arimo"/>
              </a:rPr>
              <a:t>thalach: Detak jantung maksimum seseorang tercapai</a:t>
            </a:r>
          </a:p>
          <a:p>
            <a:pPr marL="474979" indent="-237490" lvl="1">
              <a:lnSpc>
                <a:spcPts val="3959"/>
              </a:lnSpc>
              <a:buFont typeface="Arial"/>
              <a:buChar char="•"/>
            </a:pPr>
            <a:r>
              <a:rPr lang="en-US" sz="2199">
                <a:solidFill>
                  <a:srgbClr val="464485"/>
                </a:solidFill>
                <a:latin typeface="Arimo"/>
              </a:rPr>
              <a:t>exang: Angina yang diinduksi oleh olahraga (1 = ya; 0 = tidak)</a:t>
            </a:r>
          </a:p>
          <a:p>
            <a:pPr marL="474979" indent="-237490" lvl="1">
              <a:lnSpc>
                <a:spcPts val="3959"/>
              </a:lnSpc>
              <a:buFont typeface="Arial"/>
              <a:buChar char="•"/>
            </a:pPr>
            <a:r>
              <a:rPr lang="en-US" sz="2199">
                <a:solidFill>
                  <a:srgbClr val="464485"/>
                </a:solidFill>
                <a:latin typeface="Arimo"/>
              </a:rPr>
              <a:t>oldpeak: ST depresion yang disebabkan oleh olahraga relatif terhadap istirahat ('ST' berhubungan dengan posisi pada plot EKG)</a:t>
            </a:r>
          </a:p>
          <a:p>
            <a:pPr marL="474979" indent="-237490" lvl="1">
              <a:lnSpc>
                <a:spcPts val="3959"/>
              </a:lnSpc>
              <a:buFont typeface="Arial"/>
              <a:buChar char="•"/>
            </a:pPr>
            <a:r>
              <a:rPr lang="en-US" sz="2199">
                <a:solidFill>
                  <a:srgbClr val="464485"/>
                </a:solidFill>
                <a:latin typeface="Red Hat Display"/>
              </a:rPr>
              <a:t>slope</a:t>
            </a:r>
            <a:r>
              <a:rPr lang="en-US" sz="2199">
                <a:solidFill>
                  <a:srgbClr val="464485"/>
                </a:solidFill>
                <a:latin typeface="Arimo"/>
              </a:rPr>
              <a:t>: kemiringan puncak latihan segmen ST (Nilai 1: miring ke atas, Nilai 2: datar, Nilai 3: miring ke bawah)</a:t>
            </a:r>
          </a:p>
          <a:p>
            <a:pPr marL="474979" indent="-237490" lvl="1">
              <a:lnSpc>
                <a:spcPts val="3959"/>
              </a:lnSpc>
              <a:buFont typeface="Arial"/>
              <a:buChar char="•"/>
            </a:pPr>
            <a:r>
              <a:rPr lang="en-US" sz="2199">
                <a:solidFill>
                  <a:srgbClr val="464485"/>
                </a:solidFill>
                <a:latin typeface="Arimo"/>
              </a:rPr>
              <a:t>ca: Jumlah kapal besar (0-3)</a:t>
            </a:r>
          </a:p>
          <a:p>
            <a:pPr marL="474979" indent="-237490" lvl="1">
              <a:lnSpc>
                <a:spcPts val="3959"/>
              </a:lnSpc>
              <a:buFont typeface="Arial"/>
              <a:buChar char="•"/>
            </a:pPr>
            <a:r>
              <a:rPr lang="en-US" sz="2199">
                <a:solidFill>
                  <a:srgbClr val="464485"/>
                </a:solidFill>
                <a:latin typeface="Arimo"/>
              </a:rPr>
              <a:t>thal: Kelainan darah yang disebut talasemia (3 = normal; 6 = cacat tetap; 7 = cacat reversibel)</a:t>
            </a:r>
          </a:p>
          <a:p>
            <a:pPr marL="474979" indent="-237490" lvl="1">
              <a:lnSpc>
                <a:spcPts val="3959"/>
              </a:lnSpc>
              <a:buFont typeface="Arial"/>
              <a:buChar char="•"/>
            </a:pPr>
            <a:r>
              <a:rPr lang="en-US" sz="2199">
                <a:solidFill>
                  <a:srgbClr val="464485"/>
                </a:solidFill>
                <a:latin typeface="Red Hat Display"/>
              </a:rPr>
              <a:t>target/output</a:t>
            </a:r>
            <a:r>
              <a:rPr lang="en-US" sz="2199">
                <a:solidFill>
                  <a:srgbClr val="464485"/>
                </a:solidFill>
                <a:latin typeface="Arimo"/>
              </a:rPr>
              <a:t>: Penyakit jantung (0 = tidak, 1 = ya)</a:t>
            </a:r>
          </a:p>
        </p:txBody>
      </p:sp>
      <p:sp>
        <p:nvSpPr>
          <p:cNvPr name="TextBox 4" id="4"/>
          <p:cNvSpPr txBox="true"/>
          <p:nvPr/>
        </p:nvSpPr>
        <p:spPr>
          <a:xfrm rot="5400000">
            <a:off x="14335533" y="4990148"/>
            <a:ext cx="6958082" cy="306705"/>
          </a:xfrm>
          <a:prstGeom prst="rect">
            <a:avLst/>
          </a:prstGeom>
        </p:spPr>
        <p:txBody>
          <a:bodyPr anchor="t" rtlCol="false" tIns="0" lIns="0" bIns="0" rIns="0">
            <a:spAutoFit/>
          </a:bodyPr>
          <a:lstStyle/>
          <a:p>
            <a:pPr algn="ctr">
              <a:lnSpc>
                <a:spcPts val="2520"/>
              </a:lnSpc>
            </a:pPr>
            <a:r>
              <a:rPr lang="en-US" spc="1171" sz="1800">
                <a:solidFill>
                  <a:srgbClr val="464485"/>
                </a:solidFill>
                <a:latin typeface="Red Hat Display Bold"/>
              </a:rPr>
              <a:t>DATA MODELING</a:t>
            </a:r>
          </a:p>
        </p:txBody>
      </p:sp>
      <p:sp>
        <p:nvSpPr>
          <p:cNvPr name="AutoShape 5" id="5"/>
          <p:cNvSpPr/>
          <p:nvPr/>
        </p:nvSpPr>
        <p:spPr>
          <a:xfrm rot="0">
            <a:off x="1028700" y="1929181"/>
            <a:ext cx="2112243" cy="0"/>
          </a:xfrm>
          <a:prstGeom prst="line">
            <a:avLst/>
          </a:prstGeom>
          <a:ln cap="rnd" w="19050">
            <a:solidFill>
              <a:srgbClr val="464485"/>
            </a:solidFill>
            <a:prstDash val="solid"/>
            <a:headEnd type="none" len="sm" w="sm"/>
            <a:tailEnd type="none" len="sm" w="sm"/>
          </a:ln>
        </p:spPr>
      </p:sp>
      <p:sp>
        <p:nvSpPr>
          <p:cNvPr name="TextBox 6" id="6"/>
          <p:cNvSpPr txBox="true"/>
          <p:nvPr/>
        </p:nvSpPr>
        <p:spPr>
          <a:xfrm rot="0">
            <a:off x="1028700" y="986209"/>
            <a:ext cx="5145177" cy="942972"/>
          </a:xfrm>
          <a:prstGeom prst="rect">
            <a:avLst/>
          </a:prstGeom>
        </p:spPr>
        <p:txBody>
          <a:bodyPr anchor="t" rtlCol="false" tIns="0" lIns="0" bIns="0" rIns="0">
            <a:spAutoFit/>
          </a:bodyPr>
          <a:lstStyle/>
          <a:p>
            <a:pPr>
              <a:lnSpc>
                <a:spcPts val="6899"/>
              </a:lnSpc>
            </a:pPr>
            <a:r>
              <a:rPr lang="en-US" sz="7499">
                <a:solidFill>
                  <a:srgbClr val="464485"/>
                </a:solidFill>
                <a:latin typeface="The Seasons"/>
              </a:rPr>
              <a:t>Data</a:t>
            </a:r>
          </a:p>
        </p:txBody>
      </p:sp>
      <p:pic>
        <p:nvPicPr>
          <p:cNvPr name="Picture 7" id="7"/>
          <p:cNvPicPr>
            <a:picLocks noChangeAspect="true"/>
          </p:cNvPicPr>
          <p:nvPr/>
        </p:nvPicPr>
        <p:blipFill>
          <a:blip r:embed="rId2"/>
          <a:srcRect l="0" t="0" r="0" b="0"/>
          <a:stretch>
            <a:fillRect/>
          </a:stretch>
        </p:blipFill>
        <p:spPr>
          <a:xfrm flipH="false" flipV="false" rot="0">
            <a:off x="16131027" y="1028700"/>
            <a:ext cx="1128273" cy="1127145"/>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2D2C0"/>
        </a:solidFill>
      </p:bgPr>
    </p:bg>
    <p:spTree>
      <p:nvGrpSpPr>
        <p:cNvPr id="1" name=""/>
        <p:cNvGrpSpPr/>
        <p:nvPr/>
      </p:nvGrpSpPr>
      <p:grpSpPr>
        <a:xfrm>
          <a:off x="0" y="0"/>
          <a:ext cx="0" cy="0"/>
          <a:chOff x="0" y="0"/>
          <a:chExt cx="0" cy="0"/>
        </a:xfrm>
      </p:grpSpPr>
      <p:sp>
        <p:nvSpPr>
          <p:cNvPr name="AutoShape 2" id="2"/>
          <p:cNvSpPr/>
          <p:nvPr/>
        </p:nvSpPr>
        <p:spPr>
          <a:xfrm rot="0">
            <a:off x="7799851" y="3771900"/>
            <a:ext cx="9459449" cy="0"/>
          </a:xfrm>
          <a:prstGeom prst="line">
            <a:avLst/>
          </a:prstGeom>
          <a:ln cap="rnd" w="19050">
            <a:solidFill>
              <a:srgbClr val="464485"/>
            </a:solidFill>
            <a:prstDash val="solid"/>
            <a:headEnd type="none" len="sm" w="sm"/>
            <a:tailEnd type="none" len="sm" w="sm"/>
          </a:ln>
        </p:spPr>
      </p:sp>
      <p:sp>
        <p:nvSpPr>
          <p:cNvPr name="AutoShape 3" id="3"/>
          <p:cNvSpPr/>
          <p:nvPr/>
        </p:nvSpPr>
        <p:spPr>
          <a:xfrm rot="-5400000">
            <a:off x="12125325" y="5133975"/>
            <a:ext cx="10287000" cy="0"/>
          </a:xfrm>
          <a:prstGeom prst="line">
            <a:avLst/>
          </a:prstGeom>
          <a:ln cap="rnd" w="19050">
            <a:solidFill>
              <a:srgbClr val="464485"/>
            </a:solidFill>
            <a:prstDash val="solid"/>
            <a:headEnd type="none" len="sm" w="sm"/>
            <a:tailEnd type="none" len="sm" w="sm"/>
          </a:ln>
        </p:spPr>
      </p:sp>
      <p:sp>
        <p:nvSpPr>
          <p:cNvPr name="AutoShape 4" id="4"/>
          <p:cNvSpPr/>
          <p:nvPr/>
        </p:nvSpPr>
        <p:spPr>
          <a:xfrm rot="-5400000">
            <a:off x="2646826" y="5133975"/>
            <a:ext cx="10287000" cy="0"/>
          </a:xfrm>
          <a:prstGeom prst="line">
            <a:avLst/>
          </a:prstGeom>
          <a:ln cap="rnd" w="19050">
            <a:solidFill>
              <a:srgbClr val="464485"/>
            </a:solidFill>
            <a:prstDash val="solid"/>
            <a:headEnd type="none" len="sm" w="sm"/>
            <a:tailEnd type="none" len="sm" w="sm"/>
          </a:ln>
        </p:spPr>
      </p:sp>
      <p:sp>
        <p:nvSpPr>
          <p:cNvPr name="AutoShape 5" id="5"/>
          <p:cNvSpPr/>
          <p:nvPr/>
        </p:nvSpPr>
        <p:spPr>
          <a:xfrm rot="-5400000">
            <a:off x="15478930" y="8335890"/>
            <a:ext cx="1825771" cy="0"/>
          </a:xfrm>
          <a:prstGeom prst="line">
            <a:avLst/>
          </a:prstGeom>
          <a:ln cap="rnd" w="19050">
            <a:solidFill>
              <a:srgbClr val="464485"/>
            </a:solidFill>
            <a:prstDash val="solid"/>
            <a:headEnd type="none" len="sm" w="sm"/>
            <a:tailEnd type="none" len="sm" w="sm"/>
          </a:ln>
        </p:spPr>
      </p:sp>
      <p:pic>
        <p:nvPicPr>
          <p:cNvPr name="Picture 6" id="6"/>
          <p:cNvPicPr>
            <a:picLocks noChangeAspect="true"/>
          </p:cNvPicPr>
          <p:nvPr/>
        </p:nvPicPr>
        <p:blipFill>
          <a:blip r:embed="rId2"/>
          <a:srcRect l="0" t="0" r="0" b="0"/>
          <a:stretch>
            <a:fillRect/>
          </a:stretch>
        </p:blipFill>
        <p:spPr>
          <a:xfrm flipH="false" flipV="false" rot="0">
            <a:off x="16108905" y="1028700"/>
            <a:ext cx="1128273" cy="1127145"/>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028700" y="1267579"/>
            <a:ext cx="6448140" cy="3660629"/>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028700" y="5356194"/>
            <a:ext cx="3554283" cy="3663227"/>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8364256" y="5449788"/>
            <a:ext cx="7495862" cy="3172753"/>
          </a:xfrm>
          <a:prstGeom prst="rect">
            <a:avLst/>
          </a:prstGeom>
        </p:spPr>
      </p:pic>
      <p:sp>
        <p:nvSpPr>
          <p:cNvPr name="TextBox 10" id="10"/>
          <p:cNvSpPr txBox="true"/>
          <p:nvPr/>
        </p:nvSpPr>
        <p:spPr>
          <a:xfrm rot="0">
            <a:off x="9144000" y="1254896"/>
            <a:ext cx="5487338" cy="1809747"/>
          </a:xfrm>
          <a:prstGeom prst="rect">
            <a:avLst/>
          </a:prstGeom>
        </p:spPr>
        <p:txBody>
          <a:bodyPr anchor="t" rtlCol="false" tIns="0" lIns="0" bIns="0" rIns="0">
            <a:spAutoFit/>
          </a:bodyPr>
          <a:lstStyle/>
          <a:p>
            <a:pPr>
              <a:lnSpc>
                <a:spcPts val="6899"/>
              </a:lnSpc>
            </a:pPr>
            <a:r>
              <a:rPr lang="en-US" sz="7499">
                <a:solidFill>
                  <a:srgbClr val="464485"/>
                </a:solidFill>
                <a:latin typeface="The Seasons"/>
              </a:rPr>
              <a:t>Hasil Penelitian</a:t>
            </a:r>
          </a:p>
        </p:txBody>
      </p:sp>
      <p:sp>
        <p:nvSpPr>
          <p:cNvPr name="TextBox 11" id="11"/>
          <p:cNvSpPr txBox="true"/>
          <p:nvPr/>
        </p:nvSpPr>
        <p:spPr>
          <a:xfrm rot="0">
            <a:off x="5259548" y="5909552"/>
            <a:ext cx="1350799" cy="2432685"/>
          </a:xfrm>
          <a:prstGeom prst="rect">
            <a:avLst/>
          </a:prstGeom>
        </p:spPr>
        <p:txBody>
          <a:bodyPr anchor="t" rtlCol="false" tIns="0" lIns="0" bIns="0" rIns="0">
            <a:spAutoFit/>
          </a:bodyPr>
          <a:lstStyle/>
          <a:p>
            <a:pPr>
              <a:lnSpc>
                <a:spcPts val="3959"/>
              </a:lnSpc>
            </a:pPr>
            <a:r>
              <a:rPr lang="en-US" sz="2199">
                <a:solidFill>
                  <a:srgbClr val="464485"/>
                </a:solidFill>
                <a:latin typeface="Red Hat Display"/>
              </a:rPr>
              <a:t>Tidak ada nilai NULL di dalam data frame ini.</a:t>
            </a:r>
          </a:p>
        </p:txBody>
      </p:sp>
      <p:sp>
        <p:nvSpPr>
          <p:cNvPr name="TextBox 12" id="12"/>
          <p:cNvSpPr txBox="true"/>
          <p:nvPr/>
        </p:nvSpPr>
        <p:spPr>
          <a:xfrm rot="5400000">
            <a:off x="14335533" y="4990148"/>
            <a:ext cx="6958082" cy="306705"/>
          </a:xfrm>
          <a:prstGeom prst="rect">
            <a:avLst/>
          </a:prstGeom>
        </p:spPr>
        <p:txBody>
          <a:bodyPr anchor="t" rtlCol="false" tIns="0" lIns="0" bIns="0" rIns="0">
            <a:spAutoFit/>
          </a:bodyPr>
          <a:lstStyle/>
          <a:p>
            <a:pPr algn="ctr">
              <a:lnSpc>
                <a:spcPts val="2520"/>
              </a:lnSpc>
            </a:pPr>
            <a:r>
              <a:rPr lang="en-US" spc="1171" sz="1800">
                <a:solidFill>
                  <a:srgbClr val="464485"/>
                </a:solidFill>
                <a:latin typeface="Red Hat Display Bold"/>
              </a:rPr>
              <a:t>DATA MODELING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DAFBZy8CXCw</dc:identifier>
  <dcterms:modified xsi:type="dcterms:W3CDTF">2011-08-01T06:04:30Z</dcterms:modified>
  <cp:revision>1</cp:revision>
  <dc:title>IS411_B_FINALPROJECT_KELOMPOK5</dc:title>
</cp:coreProperties>
</file>